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4" r:id="rId5"/>
  </p:sldIdLst>
  <p:sldSz cx="7559675" cy="1069181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C73B"/>
    <a:srgbClr val="9DC3E6"/>
    <a:srgbClr val="E8E112"/>
    <a:srgbClr val="004542"/>
    <a:srgbClr val="E62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9" autoAdjust="0"/>
    <p:restoredTop sz="94660"/>
  </p:normalViewPr>
  <p:slideViewPr>
    <p:cSldViewPr snapToGrid="0">
      <p:cViewPr varScale="1">
        <p:scale>
          <a:sx n="72" d="100"/>
          <a:sy n="72" d="100"/>
        </p:scale>
        <p:origin x="3390" y="5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1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1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57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0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99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4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3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0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0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2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55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81800-A6A5-49B1-A0B6-7580898244CE}" type="datetimeFigureOut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D936D-4988-46AA-8341-F592988B9A6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4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tif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E44BC19-EA42-A4FC-57AA-255A8D162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82" y="427092"/>
            <a:ext cx="4524240" cy="3825039"/>
          </a:xfrm>
          <a:prstGeom prst="rect">
            <a:avLst/>
          </a:prstGeom>
        </p:spPr>
      </p:pic>
      <p:sp>
        <p:nvSpPr>
          <p:cNvPr id="61" name="Скругленный прямоугольник 60"/>
          <p:cNvSpPr/>
          <p:nvPr/>
        </p:nvSpPr>
        <p:spPr>
          <a:xfrm>
            <a:off x="2292626" y="9894320"/>
            <a:ext cx="3281028" cy="65737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Futura PT Book" panose="020B0502020204020303" pitchFamily="34" charset="-52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434387" y="5091528"/>
            <a:ext cx="25743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термін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кредитування – до 12 міс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комісія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видачу – </a:t>
            </a: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відсутня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 застави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 20 млн грн за рахунок гарантії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3216913" y="5096298"/>
            <a:ext cx="24767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застава</a:t>
            </a: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с/г техніка, нерухомість 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спрощений перелік документів</a:t>
            </a:r>
          </a:p>
          <a:p>
            <a:pPr>
              <a:spcBef>
                <a:spcPts val="600"/>
              </a:spcBef>
              <a:buClr>
                <a:schemeClr val="accent1"/>
              </a:buClr>
            </a:pPr>
            <a:r>
              <a:rPr lang="uk-UA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погашення: щомісяця рівними частинами/індивідуальний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4321356"/>
            <a:ext cx="7568408" cy="646331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224155" algn="ctr"/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ПАРТНЕРСЬКА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ПРОГРАМА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ФІНАНСУВАННЯ</a:t>
            </a:r>
            <a:r>
              <a:rPr lang="uk-UA" sz="1800" b="1" spc="30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spc="-2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ВІД</a:t>
            </a:r>
            <a:endParaRPr lang="uk-UA" sz="1800" b="1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R="224155" algn="ctr"/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ОЩАДБАНКУ</a:t>
            </a:r>
            <a:r>
              <a:rPr lang="uk-UA" sz="1800" b="1" spc="-5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та</a:t>
            </a:r>
            <a:r>
              <a:rPr lang="uk-UA" sz="1800" b="1" spc="-55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uk-UA" sz="1800" b="1" dirty="0">
                <a:solidFill>
                  <a:srgbClr val="FFFF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НОР-ЕСТ АГРО</a:t>
            </a:r>
            <a:endParaRPr lang="uk-UA" sz="1800" b="1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  <p:sp>
        <p:nvSpPr>
          <p:cNvPr id="26" name="Прямоугольник 17"/>
          <p:cNvSpPr/>
          <p:nvPr/>
        </p:nvSpPr>
        <p:spPr>
          <a:xfrm>
            <a:off x="0" y="9682568"/>
            <a:ext cx="7559675" cy="10164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225981" y="9720071"/>
            <a:ext cx="243538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400"/>
              </a:spcBef>
              <a:buClr>
                <a:srgbClr val="DBE023"/>
              </a:buClr>
              <a:defRPr sz="9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ТОВ  «НОР-ЕСТ АГРО»</a:t>
            </a:r>
          </a:p>
          <a:p>
            <a:r>
              <a:rPr lang="ru-RU" dirty="0"/>
              <a:t>09800, </a:t>
            </a:r>
            <a:r>
              <a:rPr lang="ru-RU" dirty="0" err="1"/>
              <a:t>Україна</a:t>
            </a:r>
            <a:r>
              <a:rPr lang="ru-RU" dirty="0"/>
              <a:t>, м. </a:t>
            </a:r>
            <a:r>
              <a:rPr lang="ru-RU" dirty="0" err="1"/>
              <a:t>Тетіїв</a:t>
            </a:r>
            <a:r>
              <a:rPr lang="ru-RU" dirty="0"/>
              <a:t>, </a:t>
            </a:r>
            <a:r>
              <a:rPr lang="ru-RU" dirty="0" err="1"/>
              <a:t>Київська</a:t>
            </a:r>
            <a:r>
              <a:rPr lang="ru-RU" dirty="0"/>
              <a:t> область, </a:t>
            </a:r>
            <a:r>
              <a:rPr lang="ru-RU" dirty="0" err="1"/>
              <a:t>вул</a:t>
            </a:r>
            <a:r>
              <a:rPr lang="ru-RU" dirty="0"/>
              <a:t>. </a:t>
            </a:r>
            <a:r>
              <a:rPr lang="ru-RU" dirty="0" err="1"/>
              <a:t>Соборна</a:t>
            </a:r>
            <a:r>
              <a:rPr lang="ru-RU" dirty="0"/>
              <a:t>, 3</a:t>
            </a:r>
          </a:p>
          <a:p>
            <a:endParaRPr lang="ru-RU" dirty="0"/>
          </a:p>
          <a:p>
            <a:r>
              <a:rPr lang="ru-RU" b="0" dirty="0"/>
              <a:t>https://nor-estagro.com/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648" y="7705462"/>
            <a:ext cx="77915" cy="1585898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ADD6D8CA-D24F-4A5B-B722-1AB6A6A57888}"/>
              </a:ext>
            </a:extLst>
          </p:cNvPr>
          <p:cNvSpPr txBox="1"/>
          <p:nvPr/>
        </p:nvSpPr>
        <p:spPr>
          <a:xfrm>
            <a:off x="388384" y="9690198"/>
            <a:ext cx="2939288" cy="117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spcBef>
                <a:spcPts val="400"/>
              </a:spcBef>
              <a:buClr>
                <a:srgbClr val="DBE023"/>
              </a:buClr>
              <a:defRPr sz="9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ОЩАДБАНК</a:t>
            </a:r>
          </a:p>
          <a:p>
            <a:r>
              <a:rPr lang="ru-RU" b="0" dirty="0"/>
              <a:t>0800 219 800 в межах України дзвінки безкоштовні</a:t>
            </a:r>
          </a:p>
          <a:p>
            <a:r>
              <a:rPr lang="ru-RU" b="0" dirty="0"/>
              <a:t>044 363 01 03 за тарифами оператора</a:t>
            </a:r>
          </a:p>
          <a:p>
            <a:r>
              <a:rPr lang="ru-RU" b="0" dirty="0"/>
              <a:t>ПН-ПТ. 8:00 – 20:00</a:t>
            </a:r>
          </a:p>
          <a:p>
            <a:r>
              <a:rPr lang="en-GB" b="0" dirty="0"/>
              <a:t>oschadbank.ua </a:t>
            </a:r>
          </a:p>
          <a:p>
            <a:r>
              <a:rPr lang="ru-RU" dirty="0"/>
              <a:t> </a:t>
            </a:r>
          </a:p>
        </p:txBody>
      </p:sp>
      <p:cxnSp>
        <p:nvCxnSpPr>
          <p:cNvPr id="33" name="Прямая соединительная линия 33">
            <a:extLst>
              <a:ext uri="{FF2B5EF4-FFF2-40B4-BE49-F238E27FC236}">
                <a16:creationId xmlns:a16="http://schemas.microsoft.com/office/drawing/2014/main" id="{BBAC00A1-EE31-8775-4AB2-F7C369AA4268}"/>
              </a:ext>
            </a:extLst>
          </p:cNvPr>
          <p:cNvCxnSpPr/>
          <p:nvPr/>
        </p:nvCxnSpPr>
        <p:spPr>
          <a:xfrm>
            <a:off x="3837271" y="9690198"/>
            <a:ext cx="0" cy="906120"/>
          </a:xfrm>
          <a:prstGeom prst="line">
            <a:avLst/>
          </a:prstGeom>
          <a:ln w="12700">
            <a:solidFill>
              <a:srgbClr val="DBE0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B28389D-F846-8C4F-6E9F-D958F36C83CB}"/>
              </a:ext>
            </a:extLst>
          </p:cNvPr>
          <p:cNvSpPr txBox="1"/>
          <p:nvPr/>
        </p:nvSpPr>
        <p:spPr>
          <a:xfrm>
            <a:off x="3002390" y="8488549"/>
            <a:ext cx="2939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dirty="0">
                <a:solidFill>
                  <a:srgbClr val="11261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Оформити</a:t>
            </a:r>
            <a:r>
              <a:rPr lang="ru-RU" sz="1200" b="1" dirty="0">
                <a:solidFill>
                  <a:srgbClr val="11261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кредит просто: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C34B0686-99C8-99FE-63C7-D9F646787F2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271" y="8798033"/>
            <a:ext cx="864135" cy="8641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9B99BD3-E6A9-7C82-879E-EFF24AFFF473}"/>
              </a:ext>
            </a:extLst>
          </p:cNvPr>
          <p:cNvSpPr txBox="1"/>
          <p:nvPr/>
        </p:nvSpPr>
        <p:spPr>
          <a:xfrm>
            <a:off x="104900" y="8465907"/>
            <a:ext cx="43731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b="1" i="1" dirty="0"/>
              <a:t>Ставки діють за умови наявності погодження Партнера</a:t>
            </a:r>
          </a:p>
        </p:txBody>
      </p:sp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FDF3DDA7-96A3-49F5-C968-834CF45D924C}"/>
              </a:ext>
            </a:extLst>
          </p:cNvPr>
          <p:cNvSpPr/>
          <p:nvPr/>
        </p:nvSpPr>
        <p:spPr>
          <a:xfrm>
            <a:off x="-28013" y="-15848"/>
            <a:ext cx="7596421" cy="8309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19" name="Рисунок 18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55303" y="144676"/>
            <a:ext cx="2872304" cy="561454"/>
          </a:xfrm>
          <a:prstGeom prst="rect">
            <a:avLst/>
          </a:prstGeom>
        </p:spPr>
      </p:pic>
      <p:pic>
        <p:nvPicPr>
          <p:cNvPr id="44" name="Image 9">
            <a:extLst>
              <a:ext uri="{FF2B5EF4-FFF2-40B4-BE49-F238E27FC236}">
                <a16:creationId xmlns:a16="http://schemas.microsoft.com/office/drawing/2014/main" id="{4BC86A98-732C-05AA-E909-5AFDF9BB2843}"/>
              </a:ext>
            </a:extLst>
          </p:cNvPr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1645" y="5142161"/>
            <a:ext cx="221615" cy="201295"/>
          </a:xfrm>
          <a:prstGeom prst="rect">
            <a:avLst/>
          </a:prstGeom>
        </p:spPr>
      </p:pic>
      <p:pic>
        <p:nvPicPr>
          <p:cNvPr id="45" name="Image 9">
            <a:extLst>
              <a:ext uri="{FF2B5EF4-FFF2-40B4-BE49-F238E27FC236}">
                <a16:creationId xmlns:a16="http://schemas.microsoft.com/office/drawing/2014/main" id="{D34537AC-1212-DFC8-EE61-1905717C4874}"/>
              </a:ext>
            </a:extLst>
          </p:cNvPr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1645" y="5391721"/>
            <a:ext cx="221615" cy="201295"/>
          </a:xfrm>
          <a:prstGeom prst="rect">
            <a:avLst/>
          </a:prstGeom>
        </p:spPr>
      </p:pic>
      <p:pic>
        <p:nvPicPr>
          <p:cNvPr id="46" name="Image 9">
            <a:extLst>
              <a:ext uri="{FF2B5EF4-FFF2-40B4-BE49-F238E27FC236}">
                <a16:creationId xmlns:a16="http://schemas.microsoft.com/office/drawing/2014/main" id="{B2992F75-EDE9-16B0-2825-E0B06846120A}"/>
              </a:ext>
            </a:extLst>
          </p:cNvPr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1645" y="5673316"/>
            <a:ext cx="221615" cy="201295"/>
          </a:xfrm>
          <a:prstGeom prst="rect">
            <a:avLst/>
          </a:prstGeom>
        </p:spPr>
      </p:pic>
      <p:pic>
        <p:nvPicPr>
          <p:cNvPr id="50" name="Image 9">
            <a:extLst>
              <a:ext uri="{FF2B5EF4-FFF2-40B4-BE49-F238E27FC236}">
                <a16:creationId xmlns:a16="http://schemas.microsoft.com/office/drawing/2014/main" id="{AAF25F6E-996C-A883-8441-53CB4B45AF27}"/>
              </a:ext>
            </a:extLst>
          </p:cNvPr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47675" y="5125306"/>
            <a:ext cx="221615" cy="201295"/>
          </a:xfrm>
          <a:prstGeom prst="rect">
            <a:avLst/>
          </a:prstGeom>
        </p:spPr>
      </p:pic>
      <p:pic>
        <p:nvPicPr>
          <p:cNvPr id="51" name="Image 9">
            <a:extLst>
              <a:ext uri="{FF2B5EF4-FFF2-40B4-BE49-F238E27FC236}">
                <a16:creationId xmlns:a16="http://schemas.microsoft.com/office/drawing/2014/main" id="{4624F995-0CBF-6232-A948-CDAE4ABA7E66}"/>
              </a:ext>
            </a:extLst>
          </p:cNvPr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45598" y="5381149"/>
            <a:ext cx="221615" cy="201295"/>
          </a:xfrm>
          <a:prstGeom prst="rect">
            <a:avLst/>
          </a:prstGeom>
        </p:spPr>
      </p:pic>
      <p:pic>
        <p:nvPicPr>
          <p:cNvPr id="52" name="Image 9">
            <a:extLst>
              <a:ext uri="{FF2B5EF4-FFF2-40B4-BE49-F238E27FC236}">
                <a16:creationId xmlns:a16="http://schemas.microsoft.com/office/drawing/2014/main" id="{28FDCC75-CB20-DDD3-1B3C-9723918AEDB5}"/>
              </a:ext>
            </a:extLst>
          </p:cNvPr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46138" y="5688577"/>
            <a:ext cx="221615" cy="201295"/>
          </a:xfrm>
          <a:prstGeom prst="rect">
            <a:avLst/>
          </a:prstGeom>
        </p:spPr>
      </p:pic>
      <p:grpSp>
        <p:nvGrpSpPr>
          <p:cNvPr id="1025" name="Group 30">
            <a:extLst>
              <a:ext uri="{FF2B5EF4-FFF2-40B4-BE49-F238E27FC236}">
                <a16:creationId xmlns:a16="http://schemas.microsoft.com/office/drawing/2014/main" id="{69E0668F-C43B-A52A-E9AB-DA698AA52D99}"/>
              </a:ext>
            </a:extLst>
          </p:cNvPr>
          <p:cNvGrpSpPr>
            <a:grpSpLocks/>
          </p:cNvGrpSpPr>
          <p:nvPr/>
        </p:nvGrpSpPr>
        <p:grpSpPr>
          <a:xfrm>
            <a:off x="4800853" y="8636780"/>
            <a:ext cx="1110985" cy="1094479"/>
            <a:chOff x="0" y="11315"/>
            <a:chExt cx="2261235" cy="2085331"/>
          </a:xfrm>
        </p:grpSpPr>
        <p:sp>
          <p:nvSpPr>
            <p:cNvPr id="1026" name="Graphic 31">
              <a:extLst>
                <a:ext uri="{FF2B5EF4-FFF2-40B4-BE49-F238E27FC236}">
                  <a16:creationId xmlns:a16="http://schemas.microsoft.com/office/drawing/2014/main" id="{A9C042EA-3F0E-0449-0F7B-787DB176F58D}"/>
                </a:ext>
              </a:extLst>
            </p:cNvPr>
            <p:cNvSpPr/>
            <p:nvPr/>
          </p:nvSpPr>
          <p:spPr>
            <a:xfrm>
              <a:off x="0" y="326348"/>
              <a:ext cx="2261235" cy="1572895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36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36" y="1572689"/>
                  </a:lnTo>
                  <a:lnTo>
                    <a:pt x="2260736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7" name="Graphic 32">
              <a:extLst>
                <a:ext uri="{FF2B5EF4-FFF2-40B4-BE49-F238E27FC236}">
                  <a16:creationId xmlns:a16="http://schemas.microsoft.com/office/drawing/2014/main" id="{E8A43CCF-13FF-84D1-2192-582DC09F4A5A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8" name="Graphic 33">
              <a:extLst>
                <a:ext uri="{FF2B5EF4-FFF2-40B4-BE49-F238E27FC236}">
                  <a16:creationId xmlns:a16="http://schemas.microsoft.com/office/drawing/2014/main" id="{906D7F8E-3724-DC75-775A-F7193195E3AD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29" name="Textbox 34">
              <a:extLst>
                <a:ext uri="{FF2B5EF4-FFF2-40B4-BE49-F238E27FC236}">
                  <a16:creationId xmlns:a16="http://schemas.microsoft.com/office/drawing/2014/main" id="{91D86E33-FBBA-BD68-201A-CCD030CFE58D}"/>
                </a:ext>
              </a:extLst>
            </p:cNvPr>
            <p:cNvSpPr txBox="1"/>
            <p:nvPr/>
          </p:nvSpPr>
          <p:spPr>
            <a:xfrm>
              <a:off x="0" y="197361"/>
              <a:ext cx="2187309" cy="1899285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uk-UA" sz="900" b="1" spc="-50" dirty="0">
                  <a:solidFill>
                    <a:srgbClr val="001C53"/>
                  </a:solidFill>
                  <a:effectLst/>
                  <a:latin typeface="Trebuchet MS" panose="020B0603020202020204" pitchFamily="34" charset="0"/>
                  <a:ea typeface="Tahoma" panose="020B0604030504040204" pitchFamily="34" charset="0"/>
                </a:rPr>
                <a:t>2</a:t>
              </a:r>
              <a:endParaRPr lang="en-US" sz="900" b="1" spc="-50" dirty="0">
                <a:solidFill>
                  <a:srgbClr val="001C53"/>
                </a:solidFill>
                <a:effectLst/>
                <a:latin typeface="Trebuchet MS" panose="020B0603020202020204" pitchFamily="34" charset="0"/>
                <a:ea typeface="Tahoma" panose="020B0604030504040204" pitchFamily="34" charset="0"/>
              </a:endParaRPr>
            </a:p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uk-UA" sz="800" b="1" spc="-10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отримайте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попереднє</a:t>
              </a:r>
              <a:r>
                <a:rPr lang="uk-UA" sz="800" b="1" spc="-9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рішення від</a:t>
              </a:r>
              <a:r>
                <a:rPr lang="uk-UA" sz="800" b="1" spc="-12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банку</a:t>
              </a:r>
              <a:r>
                <a:rPr lang="uk-UA" sz="800" b="1" spc="-125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впродовж 24 годин</a:t>
              </a:r>
              <a:endParaRPr lang="uk-UA" sz="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39" name="Group 36">
            <a:extLst>
              <a:ext uri="{FF2B5EF4-FFF2-40B4-BE49-F238E27FC236}">
                <a16:creationId xmlns:a16="http://schemas.microsoft.com/office/drawing/2014/main" id="{9F5D8C58-6B9E-7DFB-82F6-E95C1333E446}"/>
              </a:ext>
            </a:extLst>
          </p:cNvPr>
          <p:cNvGrpSpPr>
            <a:grpSpLocks/>
          </p:cNvGrpSpPr>
          <p:nvPr/>
        </p:nvGrpSpPr>
        <p:grpSpPr>
          <a:xfrm>
            <a:off x="6168730" y="8636780"/>
            <a:ext cx="1074664" cy="1001117"/>
            <a:chOff x="-469" y="11315"/>
            <a:chExt cx="2261235" cy="1892724"/>
          </a:xfrm>
        </p:grpSpPr>
        <p:sp>
          <p:nvSpPr>
            <p:cNvPr id="1040" name="Graphic 37">
              <a:extLst>
                <a:ext uri="{FF2B5EF4-FFF2-40B4-BE49-F238E27FC236}">
                  <a16:creationId xmlns:a16="http://schemas.microsoft.com/office/drawing/2014/main" id="{2BD0B679-C83F-55C7-6E42-C7E5B8BEC511}"/>
                </a:ext>
              </a:extLst>
            </p:cNvPr>
            <p:cNvSpPr/>
            <p:nvPr/>
          </p:nvSpPr>
          <p:spPr>
            <a:xfrm>
              <a:off x="-469" y="331144"/>
              <a:ext cx="2261235" cy="1572895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43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43" y="1572689"/>
                  </a:lnTo>
                  <a:lnTo>
                    <a:pt x="2260743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1" name="Graphic 38">
              <a:extLst>
                <a:ext uri="{FF2B5EF4-FFF2-40B4-BE49-F238E27FC236}">
                  <a16:creationId xmlns:a16="http://schemas.microsoft.com/office/drawing/2014/main" id="{D899B0C5-98B3-04B2-F9C0-F15BCF237387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2" name="Graphic 39">
              <a:extLst>
                <a:ext uri="{FF2B5EF4-FFF2-40B4-BE49-F238E27FC236}">
                  <a16:creationId xmlns:a16="http://schemas.microsoft.com/office/drawing/2014/main" id="{84A3E8A8-B124-1467-643A-C68978522EB9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3" name="Textbox 40">
              <a:extLst>
                <a:ext uri="{FF2B5EF4-FFF2-40B4-BE49-F238E27FC236}">
                  <a16:creationId xmlns:a16="http://schemas.microsoft.com/office/drawing/2014/main" id="{934F06C7-604E-DB07-C557-FE0C1C48E246}"/>
                </a:ext>
              </a:extLst>
            </p:cNvPr>
            <p:cNvSpPr txBox="1"/>
            <p:nvPr/>
          </p:nvSpPr>
          <p:spPr>
            <a:xfrm>
              <a:off x="1075675" y="32447"/>
              <a:ext cx="147320" cy="28829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algn="ctr">
                <a:lnSpc>
                  <a:spcPts val="2195"/>
                </a:lnSpc>
                <a:spcBef>
                  <a:spcPts val="65"/>
                </a:spcBef>
              </a:pPr>
              <a:r>
                <a:rPr lang="uk-UA" sz="900" b="1" spc="-50" dirty="0">
                  <a:solidFill>
                    <a:srgbClr val="001C53"/>
                  </a:solidFill>
                  <a:effectLst/>
                  <a:latin typeface="Trebuchet MS" panose="020B0603020202020204" pitchFamily="34" charset="0"/>
                  <a:ea typeface="Tahoma" panose="020B0604030504040204" pitchFamily="34" charset="0"/>
                </a:rPr>
                <a:t>3</a:t>
              </a:r>
              <a:endParaRPr lang="uk-UA" sz="900" dirty="0">
                <a:effectLst/>
                <a:latin typeface="Tahoma" panose="020B0604030504040204" pitchFamily="34" charset="0"/>
                <a:ea typeface="Tahoma" panose="020B0604030504040204" pitchFamily="34" charset="0"/>
              </a:endParaRPr>
            </a:p>
          </p:txBody>
        </p:sp>
        <p:sp>
          <p:nvSpPr>
            <p:cNvPr id="1044" name="Textbox 41">
              <a:extLst>
                <a:ext uri="{FF2B5EF4-FFF2-40B4-BE49-F238E27FC236}">
                  <a16:creationId xmlns:a16="http://schemas.microsoft.com/office/drawing/2014/main" id="{07156126-6814-CA26-41D6-BB5BD9911A5F}"/>
                </a:ext>
              </a:extLst>
            </p:cNvPr>
            <p:cNvSpPr txBox="1"/>
            <p:nvPr/>
          </p:nvSpPr>
          <p:spPr>
            <a:xfrm>
              <a:off x="100597" y="749630"/>
              <a:ext cx="2068107" cy="793116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indent="55245" algn="ctr">
                <a:lnSpc>
                  <a:spcPct val="120000"/>
                </a:lnSpc>
              </a:pP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гроші надійдуть після</a:t>
              </a:r>
              <a:r>
                <a:rPr lang="en-US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підписання</a:t>
              </a:r>
              <a:r>
                <a:rPr lang="en-US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uk-UA" sz="800" b="1" spc="-10" dirty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кредитної угоди</a:t>
              </a:r>
            </a:p>
          </p:txBody>
        </p:sp>
      </p:grpSp>
      <p:sp>
        <p:nvSpPr>
          <p:cNvPr id="1045" name="Graphic 29">
            <a:extLst>
              <a:ext uri="{FF2B5EF4-FFF2-40B4-BE49-F238E27FC236}">
                <a16:creationId xmlns:a16="http://schemas.microsoft.com/office/drawing/2014/main" id="{65CCE110-691D-344B-61AF-F2A53D45A3F9}"/>
              </a:ext>
            </a:extLst>
          </p:cNvPr>
          <p:cNvSpPr>
            <a:spLocks/>
          </p:cNvSpPr>
          <p:nvPr/>
        </p:nvSpPr>
        <p:spPr>
          <a:xfrm>
            <a:off x="5941678" y="9141026"/>
            <a:ext cx="224065" cy="183631"/>
          </a:xfrm>
          <a:custGeom>
            <a:avLst/>
            <a:gdLst/>
            <a:ahLst/>
            <a:cxnLst/>
            <a:rect l="l" t="t" r="r" b="b"/>
            <a:pathLst>
              <a:path w="631190" h="204470">
                <a:moveTo>
                  <a:pt x="453950" y="0"/>
                </a:moveTo>
                <a:lnTo>
                  <a:pt x="453950" y="74652"/>
                </a:lnTo>
                <a:lnTo>
                  <a:pt x="0" y="74652"/>
                </a:lnTo>
                <a:lnTo>
                  <a:pt x="0" y="129600"/>
                </a:lnTo>
                <a:lnTo>
                  <a:pt x="453950" y="129600"/>
                </a:lnTo>
                <a:lnTo>
                  <a:pt x="453950" y="204132"/>
                </a:lnTo>
                <a:lnTo>
                  <a:pt x="630774" y="102126"/>
                </a:lnTo>
                <a:lnTo>
                  <a:pt x="453950" y="0"/>
                </a:lnTo>
                <a:close/>
              </a:path>
            </a:pathLst>
          </a:custGeom>
          <a:solidFill>
            <a:srgbClr val="001C53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uk-UA" dirty="0"/>
          </a:p>
        </p:txBody>
      </p:sp>
      <p:grpSp>
        <p:nvGrpSpPr>
          <p:cNvPr id="1046" name="Group 30">
            <a:extLst>
              <a:ext uri="{FF2B5EF4-FFF2-40B4-BE49-F238E27FC236}">
                <a16:creationId xmlns:a16="http://schemas.microsoft.com/office/drawing/2014/main" id="{05CF0F35-688B-28EC-E022-743519279BFE}"/>
              </a:ext>
            </a:extLst>
          </p:cNvPr>
          <p:cNvGrpSpPr>
            <a:grpSpLocks/>
          </p:cNvGrpSpPr>
          <p:nvPr/>
        </p:nvGrpSpPr>
        <p:grpSpPr>
          <a:xfrm>
            <a:off x="2411041" y="8669474"/>
            <a:ext cx="1110985" cy="986325"/>
            <a:chOff x="0" y="11315"/>
            <a:chExt cx="2261235" cy="1887928"/>
          </a:xfrm>
        </p:grpSpPr>
        <p:sp>
          <p:nvSpPr>
            <p:cNvPr id="1047" name="Graphic 31">
              <a:extLst>
                <a:ext uri="{FF2B5EF4-FFF2-40B4-BE49-F238E27FC236}">
                  <a16:creationId xmlns:a16="http://schemas.microsoft.com/office/drawing/2014/main" id="{95BB48A2-CF75-E6B6-726B-C599D2C2EB87}"/>
                </a:ext>
              </a:extLst>
            </p:cNvPr>
            <p:cNvSpPr/>
            <p:nvPr/>
          </p:nvSpPr>
          <p:spPr>
            <a:xfrm>
              <a:off x="0" y="326348"/>
              <a:ext cx="2261235" cy="1572895"/>
            </a:xfrm>
            <a:custGeom>
              <a:avLst/>
              <a:gdLst/>
              <a:ahLst/>
              <a:cxnLst/>
              <a:rect l="l" t="t" r="r" b="b"/>
              <a:pathLst>
                <a:path w="2261235" h="1572895">
                  <a:moveTo>
                    <a:pt x="2260736" y="0"/>
                  </a:moveTo>
                  <a:lnTo>
                    <a:pt x="0" y="0"/>
                  </a:lnTo>
                  <a:lnTo>
                    <a:pt x="0" y="1572689"/>
                  </a:lnTo>
                  <a:lnTo>
                    <a:pt x="2260736" y="1572689"/>
                  </a:lnTo>
                  <a:lnTo>
                    <a:pt x="2260736" y="0"/>
                  </a:lnTo>
                  <a:close/>
                </a:path>
              </a:pathLst>
            </a:custGeom>
            <a:solidFill>
              <a:srgbClr val="F99F2E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8" name="Graphic 32">
              <a:extLst>
                <a:ext uri="{FF2B5EF4-FFF2-40B4-BE49-F238E27FC236}">
                  <a16:creationId xmlns:a16="http://schemas.microsoft.com/office/drawing/2014/main" id="{F4ED974C-43FC-3EBB-257C-D0543413C49E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80"/>
                  </a:lnTo>
                  <a:lnTo>
                    <a:pt x="143502" y="50754"/>
                  </a:lnTo>
                  <a:lnTo>
                    <a:pt x="108355" y="77272"/>
                  </a:lnTo>
                  <a:lnTo>
                    <a:pt x="77279" y="108349"/>
                  </a:lnTo>
                  <a:lnTo>
                    <a:pt x="50759" y="143495"/>
                  </a:lnTo>
                  <a:lnTo>
                    <a:pt x="29283" y="182225"/>
                  </a:lnTo>
                  <a:lnTo>
                    <a:pt x="13339" y="224051"/>
                  </a:lnTo>
                  <a:lnTo>
                    <a:pt x="3416" y="268485"/>
                  </a:lnTo>
                  <a:lnTo>
                    <a:pt x="0" y="315040"/>
                  </a:lnTo>
                  <a:lnTo>
                    <a:pt x="3416" y="361593"/>
                  </a:lnTo>
                  <a:lnTo>
                    <a:pt x="13339" y="406026"/>
                  </a:lnTo>
                  <a:lnTo>
                    <a:pt x="29283" y="447850"/>
                  </a:lnTo>
                  <a:lnTo>
                    <a:pt x="50759" y="486579"/>
                  </a:lnTo>
                  <a:lnTo>
                    <a:pt x="77279" y="521725"/>
                  </a:lnTo>
                  <a:lnTo>
                    <a:pt x="108355" y="552801"/>
                  </a:lnTo>
                  <a:lnTo>
                    <a:pt x="143502" y="579319"/>
                  </a:lnTo>
                  <a:lnTo>
                    <a:pt x="182229" y="600793"/>
                  </a:lnTo>
                  <a:lnTo>
                    <a:pt x="224051" y="616734"/>
                  </a:lnTo>
                  <a:lnTo>
                    <a:pt x="268478" y="626657"/>
                  </a:lnTo>
                  <a:lnTo>
                    <a:pt x="315025" y="630073"/>
                  </a:lnTo>
                  <a:lnTo>
                    <a:pt x="361571" y="626657"/>
                  </a:lnTo>
                  <a:lnTo>
                    <a:pt x="405999" y="616734"/>
                  </a:lnTo>
                  <a:lnTo>
                    <a:pt x="447820" y="600793"/>
                  </a:lnTo>
                  <a:lnTo>
                    <a:pt x="486548" y="579319"/>
                  </a:lnTo>
                  <a:lnTo>
                    <a:pt x="521694" y="552801"/>
                  </a:lnTo>
                  <a:lnTo>
                    <a:pt x="552771" y="521725"/>
                  </a:lnTo>
                  <a:lnTo>
                    <a:pt x="579291" y="486579"/>
                  </a:lnTo>
                  <a:lnTo>
                    <a:pt x="600767" y="447850"/>
                  </a:lnTo>
                  <a:lnTo>
                    <a:pt x="616710" y="406026"/>
                  </a:lnTo>
                  <a:lnTo>
                    <a:pt x="626634" y="361593"/>
                  </a:lnTo>
                  <a:lnTo>
                    <a:pt x="630050" y="315040"/>
                  </a:lnTo>
                  <a:lnTo>
                    <a:pt x="626634" y="268485"/>
                  </a:lnTo>
                  <a:lnTo>
                    <a:pt x="616710" y="224051"/>
                  </a:lnTo>
                  <a:lnTo>
                    <a:pt x="600767" y="182225"/>
                  </a:lnTo>
                  <a:lnTo>
                    <a:pt x="579291" y="143495"/>
                  </a:lnTo>
                  <a:lnTo>
                    <a:pt x="552771" y="108349"/>
                  </a:lnTo>
                  <a:lnTo>
                    <a:pt x="521694" y="77272"/>
                  </a:lnTo>
                  <a:lnTo>
                    <a:pt x="486548" y="50754"/>
                  </a:lnTo>
                  <a:lnTo>
                    <a:pt x="447820" y="29280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49" name="Graphic 33">
              <a:extLst>
                <a:ext uri="{FF2B5EF4-FFF2-40B4-BE49-F238E27FC236}">
                  <a16:creationId xmlns:a16="http://schemas.microsoft.com/office/drawing/2014/main" id="{F28C35A8-4527-CA59-B11B-12E58B1A3261}"/>
                </a:ext>
              </a:extLst>
            </p:cNvPr>
            <p:cNvSpPr/>
            <p:nvPr/>
          </p:nvSpPr>
          <p:spPr>
            <a:xfrm>
              <a:off x="814871" y="11315"/>
              <a:ext cx="630555" cy="630555"/>
            </a:xfrm>
            <a:custGeom>
              <a:avLst/>
              <a:gdLst/>
              <a:ahLst/>
              <a:cxnLst/>
              <a:rect l="l" t="t" r="r" b="b"/>
              <a:pathLst>
                <a:path w="630555" h="630555">
                  <a:moveTo>
                    <a:pt x="315025" y="0"/>
                  </a:moveTo>
                  <a:lnTo>
                    <a:pt x="268478" y="3415"/>
                  </a:lnTo>
                  <a:lnTo>
                    <a:pt x="224051" y="13338"/>
                  </a:lnTo>
                  <a:lnTo>
                    <a:pt x="182229" y="29279"/>
                  </a:lnTo>
                  <a:lnTo>
                    <a:pt x="143502" y="50753"/>
                  </a:lnTo>
                  <a:lnTo>
                    <a:pt x="108355" y="77271"/>
                  </a:lnTo>
                  <a:lnTo>
                    <a:pt x="77279" y="108346"/>
                  </a:lnTo>
                  <a:lnTo>
                    <a:pt x="50759" y="143492"/>
                  </a:lnTo>
                  <a:lnTo>
                    <a:pt x="29283" y="182219"/>
                  </a:lnTo>
                  <a:lnTo>
                    <a:pt x="13339" y="224042"/>
                  </a:lnTo>
                  <a:lnTo>
                    <a:pt x="3416" y="268473"/>
                  </a:lnTo>
                  <a:lnTo>
                    <a:pt x="0" y="315025"/>
                  </a:lnTo>
                  <a:lnTo>
                    <a:pt x="3416" y="361576"/>
                  </a:lnTo>
                  <a:lnTo>
                    <a:pt x="13339" y="406007"/>
                  </a:lnTo>
                  <a:lnTo>
                    <a:pt x="29283" y="447830"/>
                  </a:lnTo>
                  <a:lnTo>
                    <a:pt x="50759" y="486558"/>
                  </a:lnTo>
                  <a:lnTo>
                    <a:pt x="77279" y="521703"/>
                  </a:lnTo>
                  <a:lnTo>
                    <a:pt x="108355" y="552779"/>
                  </a:lnTo>
                  <a:lnTo>
                    <a:pt x="143502" y="579297"/>
                  </a:lnTo>
                  <a:lnTo>
                    <a:pt x="182229" y="600770"/>
                  </a:lnTo>
                  <a:lnTo>
                    <a:pt x="224051" y="616712"/>
                  </a:lnTo>
                  <a:lnTo>
                    <a:pt x="268478" y="626634"/>
                  </a:lnTo>
                  <a:lnTo>
                    <a:pt x="315025" y="630050"/>
                  </a:lnTo>
                  <a:lnTo>
                    <a:pt x="361571" y="626634"/>
                  </a:lnTo>
                  <a:lnTo>
                    <a:pt x="405999" y="616712"/>
                  </a:lnTo>
                  <a:lnTo>
                    <a:pt x="447820" y="600770"/>
                  </a:lnTo>
                  <a:lnTo>
                    <a:pt x="486548" y="579297"/>
                  </a:lnTo>
                  <a:lnTo>
                    <a:pt x="521694" y="552779"/>
                  </a:lnTo>
                  <a:lnTo>
                    <a:pt x="552771" y="521703"/>
                  </a:lnTo>
                  <a:lnTo>
                    <a:pt x="579291" y="486558"/>
                  </a:lnTo>
                  <a:lnTo>
                    <a:pt x="600767" y="447830"/>
                  </a:lnTo>
                  <a:lnTo>
                    <a:pt x="616710" y="406007"/>
                  </a:lnTo>
                  <a:lnTo>
                    <a:pt x="626634" y="361576"/>
                  </a:lnTo>
                  <a:lnTo>
                    <a:pt x="630050" y="315025"/>
                  </a:lnTo>
                  <a:lnTo>
                    <a:pt x="626634" y="268473"/>
                  </a:lnTo>
                  <a:lnTo>
                    <a:pt x="616710" y="224042"/>
                  </a:lnTo>
                  <a:lnTo>
                    <a:pt x="600767" y="182219"/>
                  </a:lnTo>
                  <a:lnTo>
                    <a:pt x="579291" y="143492"/>
                  </a:lnTo>
                  <a:lnTo>
                    <a:pt x="552771" y="108346"/>
                  </a:lnTo>
                  <a:lnTo>
                    <a:pt x="521694" y="77271"/>
                  </a:lnTo>
                  <a:lnTo>
                    <a:pt x="486548" y="50753"/>
                  </a:lnTo>
                  <a:lnTo>
                    <a:pt x="447820" y="29279"/>
                  </a:lnTo>
                  <a:lnTo>
                    <a:pt x="405999" y="13338"/>
                  </a:lnTo>
                  <a:lnTo>
                    <a:pt x="361571" y="3415"/>
                  </a:lnTo>
                  <a:lnTo>
                    <a:pt x="315025" y="0"/>
                  </a:lnTo>
                </a:path>
              </a:pathLst>
            </a:custGeom>
            <a:ln w="22631">
              <a:solidFill>
                <a:srgbClr val="F99F2E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uk-UA" sz="900" dirty="0"/>
            </a:p>
          </p:txBody>
        </p:sp>
        <p:sp>
          <p:nvSpPr>
            <p:cNvPr id="1050" name="Textbox 34">
              <a:extLst>
                <a:ext uri="{FF2B5EF4-FFF2-40B4-BE49-F238E27FC236}">
                  <a16:creationId xmlns:a16="http://schemas.microsoft.com/office/drawing/2014/main" id="{1FD98737-028D-A44C-C5C3-801A359B345F}"/>
                </a:ext>
              </a:extLst>
            </p:cNvPr>
            <p:cNvSpPr txBox="1"/>
            <p:nvPr/>
          </p:nvSpPr>
          <p:spPr>
            <a:xfrm>
              <a:off x="0" y="197362"/>
              <a:ext cx="2187309" cy="1648008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en-US" sz="900" b="1" spc="-50" dirty="0">
                  <a:solidFill>
                    <a:srgbClr val="001C53"/>
                  </a:solidFill>
                  <a:latin typeface="Trebuchet MS" panose="020B0603020202020204" pitchFamily="34" charset="0"/>
                  <a:ea typeface="Tahoma" panose="020B0604030504040204" pitchFamily="34" charset="0"/>
                </a:rPr>
                <a:t>1</a:t>
              </a:r>
            </a:p>
            <a:p>
              <a:pPr marL="2540" algn="ctr">
                <a:spcBef>
                  <a:spcPts val="1510"/>
                </a:spcBef>
                <a:spcAft>
                  <a:spcPts val="0"/>
                </a:spcAft>
              </a:pPr>
              <a:r>
                <a:rPr lang="ru-RU" sz="800" b="1" spc="-10" dirty="0">
                  <a:solidFill>
                    <a:srgbClr val="FFFFFF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відскануйте QR-код та подайте заявку на кредит онлайн</a:t>
              </a:r>
            </a:p>
          </p:txBody>
        </p:sp>
      </p:grpSp>
      <p:sp>
        <p:nvSpPr>
          <p:cNvPr id="1051" name="Graphic 29">
            <a:extLst>
              <a:ext uri="{FF2B5EF4-FFF2-40B4-BE49-F238E27FC236}">
                <a16:creationId xmlns:a16="http://schemas.microsoft.com/office/drawing/2014/main" id="{4E666B97-D2FA-C9CA-A6E9-81521A0AEFA9}"/>
              </a:ext>
            </a:extLst>
          </p:cNvPr>
          <p:cNvSpPr>
            <a:spLocks/>
          </p:cNvSpPr>
          <p:nvPr/>
        </p:nvSpPr>
        <p:spPr>
          <a:xfrm>
            <a:off x="3576885" y="9155752"/>
            <a:ext cx="224065" cy="183631"/>
          </a:xfrm>
          <a:custGeom>
            <a:avLst/>
            <a:gdLst/>
            <a:ahLst/>
            <a:cxnLst/>
            <a:rect l="l" t="t" r="r" b="b"/>
            <a:pathLst>
              <a:path w="631190" h="204470">
                <a:moveTo>
                  <a:pt x="453950" y="0"/>
                </a:moveTo>
                <a:lnTo>
                  <a:pt x="453950" y="74652"/>
                </a:lnTo>
                <a:lnTo>
                  <a:pt x="0" y="74652"/>
                </a:lnTo>
                <a:lnTo>
                  <a:pt x="0" y="129600"/>
                </a:lnTo>
                <a:lnTo>
                  <a:pt x="453950" y="129600"/>
                </a:lnTo>
                <a:lnTo>
                  <a:pt x="453950" y="204132"/>
                </a:lnTo>
                <a:lnTo>
                  <a:pt x="630774" y="102126"/>
                </a:lnTo>
                <a:lnTo>
                  <a:pt x="453950" y="0"/>
                </a:lnTo>
                <a:close/>
              </a:path>
            </a:pathLst>
          </a:custGeom>
          <a:solidFill>
            <a:srgbClr val="001C53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5768D85-B32B-7369-11F3-6158796085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1600" y="65093"/>
            <a:ext cx="2219970" cy="720619"/>
          </a:xfrm>
          <a:prstGeom prst="rect">
            <a:avLst/>
          </a:prstGeom>
        </p:spPr>
      </p:pic>
      <p:graphicFrame>
        <p:nvGraphicFramePr>
          <p:cNvPr id="7" name="Таблица 14">
            <a:extLst>
              <a:ext uri="{FF2B5EF4-FFF2-40B4-BE49-F238E27FC236}">
                <a16:creationId xmlns:a16="http://schemas.microsoft.com/office/drawing/2014/main" id="{781BE3C4-5D23-5B57-40C5-5D4D82F023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114274"/>
              </p:ext>
            </p:extLst>
          </p:nvPr>
        </p:nvGraphicFramePr>
        <p:xfrm>
          <a:off x="201511" y="5985541"/>
          <a:ext cx="7078427" cy="121666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9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86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5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8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22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42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Продукція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Застава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строк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фінансування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міс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/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відсоткова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ставка,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річних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графік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погашення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щомісячний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048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до 4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435023"/>
                  </a:ext>
                </a:extLst>
              </a:tr>
              <a:tr h="32888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насіння, засоби захисту рослин, мінеральні добрива, стимулятори та мікродобрива бренду </a:t>
                      </a:r>
                      <a:r>
                        <a:rPr lang="en-US" sz="11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NOR-EST LINE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заставні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1,99</a:t>
                      </a:r>
                      <a:r>
                        <a:rPr lang="uk-UA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6,20%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8,45%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473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беззаставні</a:t>
                      </a:r>
                      <a:endParaRPr lang="uk-UA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3,75</a:t>
                      </a:r>
                      <a:r>
                        <a:rPr lang="uk-UA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8,05%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10,45%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Таблица 14">
            <a:extLst>
              <a:ext uri="{FF2B5EF4-FFF2-40B4-BE49-F238E27FC236}">
                <a16:creationId xmlns:a16="http://schemas.microsoft.com/office/drawing/2014/main" id="{95C223D5-4FE7-5D65-1495-3E639234A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826914"/>
              </p:ext>
            </p:extLst>
          </p:nvPr>
        </p:nvGraphicFramePr>
        <p:xfrm>
          <a:off x="201511" y="7278563"/>
          <a:ext cx="7078426" cy="121666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31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89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1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5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8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22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305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Продукція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Застава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строк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фінансування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міс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/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відсоткова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ставка,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річних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графік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погашення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індивідуальний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821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до 4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міс.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435023"/>
                  </a:ext>
                </a:extLst>
              </a:tr>
              <a:tr h="33727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насіння, засоби захисту рослин, мінеральні добрива, стимулятори та мікродобрива бренду </a:t>
                      </a:r>
                      <a:r>
                        <a:rPr lang="en-US" sz="1100" b="1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NOR-EST LINE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заставні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1,99</a:t>
                      </a:r>
                      <a:r>
                        <a:rPr lang="uk-UA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7,25%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10,40%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11,85%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DC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487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Futura PT Book" panose="020B0502020204020303" pitchFamily="34" charset="-52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uk-UA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беззаставні</a:t>
                      </a:r>
                      <a:endParaRPr lang="uk-UA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3,75</a:t>
                      </a:r>
                      <a:r>
                        <a:rPr lang="uk-UA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9,00%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12,20%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13,75%</a:t>
                      </a:r>
                      <a:endParaRPr lang="uk-UA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DE0A375-103F-CCCE-B1BE-B97B72E3F6EB}"/>
              </a:ext>
            </a:extLst>
          </p:cNvPr>
          <p:cNvSpPr txBox="1"/>
          <p:nvPr/>
        </p:nvSpPr>
        <p:spPr>
          <a:xfrm>
            <a:off x="5391889" y="1173324"/>
            <a:ext cx="182758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 i="0" dirty="0">
                <a:solidFill>
                  <a:srgbClr val="D7C8A0"/>
                </a:solidFill>
                <a:effectLst/>
                <a:latin typeface="Magistral"/>
              </a:rPr>
              <a:t>Досвід</a:t>
            </a:r>
          </a:p>
          <a:p>
            <a:endParaRPr lang="uk-UA" sz="2000" b="1" i="0" dirty="0">
              <a:solidFill>
                <a:srgbClr val="D7C8A0"/>
              </a:solidFill>
              <a:effectLst/>
              <a:latin typeface="Magistral"/>
            </a:endParaRPr>
          </a:p>
          <a:p>
            <a:r>
              <a:rPr lang="uk-UA" sz="4000" b="1" i="0" dirty="0">
                <a:solidFill>
                  <a:srgbClr val="EB1E23"/>
                </a:solidFill>
                <a:effectLst/>
                <a:latin typeface="Magistral"/>
              </a:rPr>
              <a:t>Якість</a:t>
            </a:r>
          </a:p>
          <a:p>
            <a:endParaRPr lang="uk-UA" sz="2000" b="1" i="0" dirty="0">
              <a:solidFill>
                <a:srgbClr val="EB1E23"/>
              </a:solidFill>
              <a:effectLst/>
              <a:latin typeface="Magistral"/>
            </a:endParaRPr>
          </a:p>
          <a:p>
            <a:r>
              <a:rPr lang="uk-UA" sz="4000" b="1" i="0" dirty="0">
                <a:solidFill>
                  <a:srgbClr val="004691"/>
                </a:solidFill>
                <a:effectLst/>
                <a:latin typeface="Magistral"/>
              </a:rPr>
              <a:t>Довіра</a:t>
            </a:r>
            <a:endParaRPr lang="uk-UA" sz="4000" dirty="0"/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3B30B024-F422-B60C-4E46-5A5FEDB9A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066" y="8841676"/>
            <a:ext cx="820701" cy="82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75CC1231-37F4-61CB-8E90-CE4EE8298C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8909" y="8841676"/>
            <a:ext cx="808790" cy="808790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5EE9D66E-885F-26EE-5ED2-8D09645BE8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18377" y="5023377"/>
            <a:ext cx="894115" cy="89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813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x0414__x043e__x043a__x0443__x043c__x0435__x043d__x0442__x0438__x0020__x043f__x043e__x0020__x043a__x0440__x0435__x0434__x0438__x0442__x0443_ xmlns="50f1d6a2-adc8-4df0-b62b-037d6999be3b">
      <Url xsi:nil="true"/>
      <Description xsi:nil="true"/>
    </_x0414__x043e__x043a__x0443__x043c__x0435__x043d__x0442__x0438__x0020__x043f__x043e__x0020__x043a__x0440__x0435__x0434__x0438__x0442__x0443_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D6C56A16B4C6E4C83AFF99DFDC1421B" ma:contentTypeVersion="4" ma:contentTypeDescription="Створення нового документа." ma:contentTypeScope="" ma:versionID="d208e8f8e998bd69a02580e5a456f3d7">
  <xsd:schema xmlns:xsd="http://www.w3.org/2001/XMLSchema" xmlns:xs="http://www.w3.org/2001/XMLSchema" xmlns:p="http://schemas.microsoft.com/office/2006/metadata/properties" xmlns:ns1="http://schemas.microsoft.com/sharepoint/v3" xmlns:ns2="50f1d6a2-adc8-4df0-b62b-037d6999be3b" xmlns:ns3="9858764e-e1e8-4b80-b7bb-3f5cd35bf0b0" targetNamespace="http://schemas.microsoft.com/office/2006/metadata/properties" ma:root="true" ma:fieldsID="f8e34af3cb8944d3cca41e72c03e77b0" ns1:_="" ns2:_="" ns3:_="">
    <xsd:import namespace="http://schemas.microsoft.com/sharepoint/v3"/>
    <xsd:import namespace="50f1d6a2-adc8-4df0-b62b-037d6999be3b"/>
    <xsd:import namespace="9858764e-e1e8-4b80-b7bb-3f5cd35bf0b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x0414__x043e__x043a__x0443__x043c__x0435__x043d__x0442__x0438__x0020__x043f__x043e__x0020__x043a__x0440__x0435__x0434__x0438__x0442__x0443_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початку розкладу" ma:description="Планування дати початку – це стовпець сайту, створений за допомогою засобу публікації. Він використовується, щоб указати дату й час, коли ця сторінка вперше відобразиться для відвідувачів сайту." ma:internalName="PublishingStartDate">
      <xsd:simpleType>
        <xsd:restriction base="dms:Unknown"/>
      </xsd:simpleType>
    </xsd:element>
    <xsd:element name="PublishingExpirationDate" ma:index="9" nillable="true" ma:displayName="Дата початку розкладу" ma:description="Планування дати завершення – це стовпець сайту, створений за допомогою засобу публікації. Він використовується, щоб указати дату й час, коли ця сторінка більше не відображатиметься для відвідувачів сайту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1d6a2-adc8-4df0-b62b-037d6999be3b" elementFormDefault="qualified">
    <xsd:import namespace="http://schemas.microsoft.com/office/2006/documentManagement/types"/>
    <xsd:import namespace="http://schemas.microsoft.com/office/infopath/2007/PartnerControls"/>
    <xsd:element name="_x0414__x043e__x043a__x0443__x043c__x0435__x043d__x0442__x0438__x0020__x043f__x043e__x0020__x043a__x0440__x0435__x0434__x0438__x0442__x0443_" ma:index="10" nillable="true" ma:displayName="Документи по кредиту" ma:format="Hyperlink" ma:internalName="_x0414__x043e__x043a__x0443__x043c__x0435__x043d__x0442__x0438__x0020__x043f__x043e__x0020__x043a__x0440__x0435__x0434__x0438__x0442__x0443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8764e-e1e8-4b80-b7bb-3f5cd35bf0b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Спільний доступ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Відомості про тих, хто має доступ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B965B4-9BD0-4027-BBCA-B9018553B4DB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9858764e-e1e8-4b80-b7bb-3f5cd35bf0b0"/>
    <ds:schemaRef ds:uri="50f1d6a2-adc8-4df0-b62b-037d6999be3b"/>
    <ds:schemaRef ds:uri="http://schemas.microsoft.com/sharepoint/v3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5CA1D92-5FA0-4A7F-87DB-7D86699FF5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0f1d6a2-adc8-4df0-b62b-037d6999be3b"/>
    <ds:schemaRef ds:uri="9858764e-e1e8-4b80-b7bb-3f5cd35bf0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6D3A06-EE6C-4C7E-A9FB-C61E12768C8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5904</TotalTime>
  <Words>263</Words>
  <Application>Microsoft Office PowerPoint</Application>
  <PresentationFormat>Довільний</PresentationFormat>
  <Paragraphs>69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Futura PT Book</vt:lpstr>
      <vt:lpstr>Magistral</vt:lpstr>
      <vt:lpstr>Tahoma</vt:lpstr>
      <vt:lpstr>Trebuchet MS</vt:lpstr>
      <vt:lpstr>Тема Office</vt:lpstr>
      <vt:lpstr>Презентація PowerPoint</vt:lpstr>
    </vt:vector>
  </TitlesOfParts>
  <Company>Vlasta Production,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Vlasta</dc:creator>
  <cp:lastModifiedBy>Пільганчук Сергій Васильович</cp:lastModifiedBy>
  <cp:revision>192</cp:revision>
  <cp:lastPrinted>2025-12-08T10:49:07Z</cp:lastPrinted>
  <dcterms:created xsi:type="dcterms:W3CDTF">2019-04-05T14:06:04Z</dcterms:created>
  <dcterms:modified xsi:type="dcterms:W3CDTF">2025-12-16T14:38:06Z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0x010100FD6C56A16B4C6E4C83AFF99DFDC1421B</vt:lpwstr>
  </property>
</Properties>
</file>