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4" r:id="rId5"/>
  </p:sldIdLst>
  <p:sldSz cx="7559675" cy="1069181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E8E112"/>
    <a:srgbClr val="004542"/>
    <a:srgbClr val="E62238"/>
    <a:srgbClr val="96C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9" autoAdjust="0"/>
    <p:restoredTop sz="94660"/>
  </p:normalViewPr>
  <p:slideViewPr>
    <p:cSldViewPr snapToGrid="0">
      <p:cViewPr>
        <p:scale>
          <a:sx n="64" d="100"/>
          <a:sy n="64" d="100"/>
        </p:scale>
        <p:origin x="3510" y="36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1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1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7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9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3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0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2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5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81800-A6A5-49B1-A0B6-7580898244C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D936D-4988-46AA-8341-F592988B9A6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4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960" y="9560804"/>
            <a:ext cx="1295403" cy="6309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956" y="8605843"/>
            <a:ext cx="77915" cy="1585898"/>
          </a:xfrm>
          <a:prstGeom prst="rect">
            <a:avLst/>
          </a:prstGeom>
        </p:spPr>
      </p:pic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542531"/>
              </p:ext>
            </p:extLst>
          </p:nvPr>
        </p:nvGraphicFramePr>
        <p:xfrm>
          <a:off x="275748" y="3967269"/>
          <a:ext cx="6961135" cy="18638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57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8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3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82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8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18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961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термін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кредитування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процентна ставка залежно від терміну кредитування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та початкового внеску, % річних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0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25%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55934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7,30%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6,90%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6,45%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3,90%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0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10,60%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10,25%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9,85%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7,35%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1,60%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0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12,60%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12,25%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11,85%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9,50%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0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14,20%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13,90%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13,55%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11,30%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6,05%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0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60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14,70%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14,35%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14,00%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11,85%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6,90%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962730"/>
              </p:ext>
            </p:extLst>
          </p:nvPr>
        </p:nvGraphicFramePr>
        <p:xfrm>
          <a:off x="4543123" y="1762314"/>
          <a:ext cx="2693760" cy="1269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9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3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5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Medium" pitchFamily="34" charset="-52"/>
                        </a:rPr>
                        <a:t>ставка від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Futura PT Medium" pitchFamily="34" charset="-5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rgbClr val="9DC3E6"/>
                          </a:solidFill>
                          <a:effectLst/>
                          <a:latin typeface="Futura PT Medium" pitchFamily="34" charset="-52"/>
                        </a:rPr>
                        <a:t>0,01%</a:t>
                      </a:r>
                      <a:endParaRPr lang="en-US" sz="2200" b="1" dirty="0">
                        <a:solidFill>
                          <a:srgbClr val="9DC3E6"/>
                        </a:solidFill>
                        <a:effectLst/>
                        <a:latin typeface="Futura PT Medium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Medium" pitchFamily="34" charset="-52"/>
                        </a:rPr>
                        <a:t>аванс від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Futura PT Medium" pitchFamily="34" charset="-5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rgbClr val="9DC3E6"/>
                          </a:solidFill>
                          <a:effectLst/>
                          <a:latin typeface="Futura PT Medium" pitchFamily="34" charset="-52"/>
                        </a:rPr>
                        <a:t>20%</a:t>
                      </a:r>
                      <a:endParaRPr lang="en-US" sz="2200" b="1" dirty="0">
                        <a:solidFill>
                          <a:srgbClr val="9DC3E6"/>
                        </a:solidFill>
                        <a:effectLst/>
                        <a:latin typeface="Futura PT Medium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2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Medium" pitchFamily="34" charset="-52"/>
                        </a:rPr>
                        <a:t>комісія</a:t>
                      </a:r>
                      <a:r>
                        <a:rPr lang="uk-UA" sz="1100" b="1" baseline="0" dirty="0">
                          <a:solidFill>
                            <a:schemeClr val="tx1"/>
                          </a:solidFill>
                          <a:effectLst/>
                          <a:latin typeface="Futura PT Medium" pitchFamily="34" charset="-52"/>
                        </a:rPr>
                        <a:t> за надання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Futura PT Medium" pitchFamily="34" charset="-5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9DC3E6"/>
                          </a:solidFill>
                          <a:effectLst/>
                          <a:latin typeface="Futura PT Medium" pitchFamily="34" charset="-52"/>
                        </a:rPr>
                        <a:t>2,5%</a:t>
                      </a:r>
                      <a:endParaRPr lang="en-US" sz="2400" b="1" dirty="0">
                        <a:solidFill>
                          <a:srgbClr val="9DC3E6"/>
                        </a:solidFill>
                        <a:effectLst/>
                        <a:latin typeface="Futura PT Medium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Futura PT Medium" pitchFamily="34" charset="-52"/>
                        </a:rPr>
                        <a:t>термін до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Futura PT Medium" pitchFamily="34" charset="-5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rgbClr val="9DC3E6"/>
                          </a:solidFill>
                          <a:effectLst/>
                          <a:latin typeface="Futura PT Medium" pitchFamily="34" charset="-52"/>
                        </a:rPr>
                        <a:t>5 років</a:t>
                      </a:r>
                      <a:endParaRPr lang="en-US" sz="2200" b="1" dirty="0">
                        <a:solidFill>
                          <a:srgbClr val="9DC3E6"/>
                        </a:solidFill>
                        <a:effectLst/>
                        <a:latin typeface="Futura PT Medium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275750" y="295648"/>
            <a:ext cx="2352040" cy="26224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72000" tIns="0" rIns="72000" bIns="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effectLst/>
                <a:latin typeface="Futura PT Demi" panose="020B07020202040203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sz="1400" b="1" dirty="0" err="1">
                <a:effectLst/>
                <a:latin typeface="Futura PT Demi" panose="020B07020202040203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звісно</a:t>
            </a:r>
            <a:r>
              <a:rPr lang="ru-RU" sz="1400" b="1" dirty="0">
                <a:effectLst/>
                <a:latin typeface="Futura PT Demi" panose="020B07020202040203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_</a:t>
            </a:r>
            <a:r>
              <a:rPr lang="en-US" sz="1400" b="1" dirty="0" err="1">
                <a:effectLst/>
                <a:latin typeface="Futura PT Demi" panose="020B07020202040203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ощад</a:t>
            </a:r>
            <a:endParaRPr lang="en-US" sz="1100" b="1" dirty="0">
              <a:effectLst/>
              <a:latin typeface="Futura PT Demi" panose="020B0702020204020303" pitchFamily="34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9925" y="3196186"/>
            <a:ext cx="66221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srgbClr val="000000"/>
                </a:solidFill>
                <a:latin typeface="Futura PT Medium" panose="020B06020202040203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uk-UA" altLang="ru-RU" sz="1400" b="1" dirty="0">
                <a:solidFill>
                  <a:srgbClr val="000000"/>
                </a:solidFill>
                <a:latin typeface="Futura PT Medium" panose="020B06020202040203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а програмою </a:t>
            </a:r>
            <a:r>
              <a:rPr lang="uk-UA" altLang="ru-RU" sz="1400" b="1" dirty="0">
                <a:solidFill>
                  <a:srgbClr val="002060"/>
                </a:solidFill>
                <a:latin typeface="Futura PT Medium" panose="020B0602020204020303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«АВТОБІЗ»</a:t>
            </a:r>
            <a:r>
              <a:rPr lang="uk-UA" altLang="ru-RU" sz="1400" b="1" dirty="0">
                <a:solidFill>
                  <a:srgbClr val="002060"/>
                </a:solidFill>
                <a:latin typeface="Futura PT Medium" panose="020B06020202040203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altLang="ru-RU" sz="1400" b="1" dirty="0">
                <a:solidFill>
                  <a:srgbClr val="000000"/>
                </a:solidFill>
                <a:latin typeface="Futura PT Medium" panose="020B0602020204020303" pitchFamily="34" charset="-52"/>
                <a:ea typeface="Calibri" panose="020F0502020204030204" pitchFamily="34" charset="0"/>
                <a:cs typeface="Times New Roman" panose="02020603050405020304" pitchFamily="18" charset="0"/>
              </a:rPr>
              <a:t>Ви можете отримати кредити на нові та б/в транспортні засоби для бізнесу на спеціальних вигідних умовах:</a:t>
            </a:r>
            <a:endParaRPr lang="uk-UA" altLang="ru-RU" sz="1400" dirty="0">
              <a:latin typeface="Futura PT Medium" panose="020B0602020204020303" pitchFamily="34" charset="-52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2292626" y="9894320"/>
            <a:ext cx="3281028" cy="65737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Futura PT Book" panose="020B0502020204020303" pitchFamily="34" charset="-52"/>
            </a:endParaRPr>
          </a:p>
        </p:txBody>
      </p:sp>
      <p:graphicFrame>
        <p:nvGraphicFramePr>
          <p:cNvPr id="20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361292"/>
              </p:ext>
            </p:extLst>
          </p:nvPr>
        </p:nvGraphicFramePr>
        <p:xfrm>
          <a:off x="836304" y="6258186"/>
          <a:ext cx="6961133" cy="2777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51">
                  <a:extLst>
                    <a:ext uri="{9D8B030D-6E8A-4147-A177-3AD203B41FA5}">
                      <a16:colId xmlns:a16="http://schemas.microsoft.com/office/drawing/2014/main" val="1899847286"/>
                    </a:ext>
                  </a:extLst>
                </a:gridCol>
                <a:gridCol w="5458882">
                  <a:extLst>
                    <a:ext uri="{9D8B030D-6E8A-4147-A177-3AD203B41FA5}">
                      <a16:colId xmlns:a16="http://schemas.microsoft.com/office/drawing/2014/main" val="4267474042"/>
                    </a:ext>
                  </a:extLst>
                </a:gridCol>
              </a:tblGrid>
              <a:tr h="446188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переваги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9DC3E6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uk-UA" sz="1150" b="0" dirty="0">
                          <a:solidFill>
                            <a:schemeClr val="tx1"/>
                          </a:solidFill>
                          <a:latin typeface="Futura PT Book" panose="020B0502020204020303" pitchFamily="34" charset="-52"/>
                        </a:rPr>
                        <a:t>спрощений пакет документів та процес прийняття рішення по кредиту.</a:t>
                      </a:r>
                      <a:endParaRPr lang="ru-RU" sz="1150" b="0" dirty="0">
                        <a:solidFill>
                          <a:schemeClr val="tx1"/>
                        </a:solidFill>
                        <a:latin typeface="Futura PT Book" panose="020B0502020204020303" pitchFamily="34" charset="-52"/>
                      </a:endParaRPr>
                    </a:p>
                    <a:p>
                      <a:pPr marL="171450" indent="-171450">
                        <a:buClr>
                          <a:srgbClr val="9DC3E6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uk-UA" sz="1150" b="0" dirty="0">
                          <a:solidFill>
                            <a:schemeClr val="tx1"/>
                          </a:solidFill>
                          <a:latin typeface="Futura PT Book" panose="020B0502020204020303" pitchFamily="34" charset="-52"/>
                        </a:rPr>
                        <a:t>оформлення договору застави можливо без нотаріальне </a:t>
                      </a:r>
                      <a:endParaRPr lang="ru-RU" sz="1150" b="0" dirty="0">
                        <a:solidFill>
                          <a:schemeClr val="tx1"/>
                        </a:solidFill>
                        <a:latin typeface="Futura PT Book" panose="020B0502020204020303" pitchFamily="34" charset="-5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389263"/>
                  </a:ext>
                </a:extLst>
              </a:tr>
              <a:tr h="446188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сума кредитування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9DC3E6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uk-UA" sz="1150" b="0" dirty="0">
                          <a:latin typeface="Futura PT Book" panose="020B0502020204020303" pitchFamily="34" charset="-52"/>
                        </a:rPr>
                        <a:t>мінімальна сума кредиту: 100 000 грн.</a:t>
                      </a:r>
                      <a:endParaRPr lang="ru-RU" sz="1150" b="0" dirty="0">
                        <a:latin typeface="Futura PT Book" panose="020B0502020204020303" pitchFamily="34" charset="-52"/>
                      </a:endParaRPr>
                    </a:p>
                    <a:p>
                      <a:pPr marL="171450" indent="-171450">
                        <a:buClr>
                          <a:srgbClr val="9DC3E6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uk-UA" sz="1150" b="0" dirty="0">
                          <a:latin typeface="Futura PT Book" panose="020B0502020204020303" pitchFamily="34" charset="-52"/>
                        </a:rPr>
                        <a:t>максимальна сума кредиту: 10 000 000 грн.</a:t>
                      </a:r>
                      <a:endParaRPr lang="uk-UA" sz="1150" b="0" dirty="0">
                        <a:latin typeface="Futura PT Book" panose="020B0502020204020303" pitchFamily="34" charset="-52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497467"/>
                  </a:ext>
                </a:extLst>
              </a:tr>
              <a:tr h="461574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графік погашення кредиту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DC3E6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50" b="0" dirty="0">
                          <a:latin typeface="Futura PT Book" panose="020B0502020204020303" pitchFamily="34" charset="-52"/>
                        </a:rPr>
                        <a:t>тіло кредиту погашається щомісячно рівними частинами</a:t>
                      </a:r>
                      <a:endParaRPr lang="ru-RU" sz="1150" b="0" dirty="0">
                        <a:latin typeface="Futura PT Book" panose="020B0502020204020303" pitchFamily="34" charset="-5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187054"/>
                  </a:ext>
                </a:extLst>
              </a:tr>
              <a:tr h="800061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комісійна винагорода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9DC3E6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uk-UA" sz="1150" b="0" dirty="0">
                          <a:solidFill>
                            <a:schemeClr val="tx1"/>
                          </a:solidFill>
                          <a:latin typeface="Futura PT Book" panose="020B0502020204020303" pitchFamily="34" charset="-52"/>
                        </a:rPr>
                        <a:t>сплачується за надання кредиту одноразово в день укладання кредитного договору або в день завантаження траншу</a:t>
                      </a:r>
                    </a:p>
                    <a:p>
                      <a:pPr marL="171450" indent="-171450">
                        <a:buClr>
                          <a:srgbClr val="9DC3E6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uk-UA" sz="1150" b="0" dirty="0">
                          <a:solidFill>
                            <a:schemeClr val="tx1"/>
                          </a:solidFill>
                          <a:latin typeface="Futura PT Book" panose="020B0502020204020303" pitchFamily="34" charset="-52"/>
                        </a:rPr>
                        <a:t>2,50 % від суми кредиту</a:t>
                      </a:r>
                      <a:endParaRPr lang="ru-RU" sz="1150" b="0" dirty="0">
                        <a:solidFill>
                          <a:schemeClr val="tx1"/>
                        </a:solidFill>
                        <a:latin typeface="Futura PT Book" panose="020B0502020204020303" pitchFamily="34" charset="-5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401869"/>
                  </a:ext>
                </a:extLst>
              </a:tr>
              <a:tr h="623124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  <a:latin typeface="Futura PT Book" panose="020B0502020204020303" pitchFamily="34" charset="-52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страхування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9DC3E6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uk-UA" sz="1150" b="0" dirty="0">
                          <a:latin typeface="Futura PT Book" panose="020B0502020204020303" pitchFamily="34" charset="-52"/>
                        </a:rPr>
                        <a:t>страхування здійснюється в акредитованих Банком СК.</a:t>
                      </a:r>
                      <a:endParaRPr lang="ru-RU" sz="1150" b="0" dirty="0">
                        <a:latin typeface="Futura PT Book" panose="020B0502020204020303" pitchFamily="34" charset="-5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108573"/>
                  </a:ext>
                </a:extLst>
              </a:tr>
            </a:tbl>
          </a:graphicData>
        </a:graphic>
      </p:graphicFrame>
      <p:sp>
        <p:nvSpPr>
          <p:cNvPr id="16" name="Скругленный прямоугольник 15"/>
          <p:cNvSpPr/>
          <p:nvPr/>
        </p:nvSpPr>
        <p:spPr>
          <a:xfrm>
            <a:off x="275747" y="1282239"/>
            <a:ext cx="6961133" cy="383956"/>
          </a:xfrm>
          <a:prstGeom prst="roundRect">
            <a:avLst>
              <a:gd name="adj" fmla="val 0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>
                <a:solidFill>
                  <a:schemeClr val="bg1"/>
                </a:solidFill>
                <a:latin typeface="Futura PT Bold" panose="020B0902020204020203" pitchFamily="34" charset="-52"/>
              </a:rPr>
              <a:t>АВТОБІЗ</a:t>
            </a:r>
            <a:endParaRPr lang="en-US" dirty="0">
              <a:solidFill>
                <a:schemeClr val="bg1"/>
              </a:solidFill>
              <a:latin typeface="Futura PT Bold" panose="020B0902020204020203" pitchFamily="34" charset="-52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275749" y="620755"/>
            <a:ext cx="4267374" cy="4140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uk-UA" sz="2000" b="1" dirty="0">
                <a:latin typeface="Futura PT Bold" panose="020B0902020204020203" pitchFamily="34" charset="-52"/>
              </a:rPr>
              <a:t>кредити на транспортні засоби для бізнесу  </a:t>
            </a:r>
            <a:endParaRPr lang="ru-RU" sz="2000" dirty="0">
              <a:latin typeface="Futura PT Bold" panose="020B0902020204020203" pitchFamily="34" charset="-52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53" t="23760" r="7592"/>
          <a:stretch/>
        </p:blipFill>
        <p:spPr>
          <a:xfrm flipH="1">
            <a:off x="207648" y="1787058"/>
            <a:ext cx="4254603" cy="1244526"/>
          </a:xfrm>
          <a:prstGeom prst="rect">
            <a:avLst/>
          </a:prstGeom>
        </p:spPr>
      </p:pic>
      <p:pic>
        <p:nvPicPr>
          <p:cNvPr id="19" name="Рисунок 18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43123" y="389729"/>
            <a:ext cx="2682240" cy="525145"/>
          </a:xfrm>
          <a:prstGeom prst="rect">
            <a:avLst/>
          </a:prstGeom>
        </p:spPr>
      </p:pic>
      <p:sp>
        <p:nvSpPr>
          <p:cNvPr id="21" name="Скругленный прямоугольник 60"/>
          <p:cNvSpPr/>
          <p:nvPr/>
        </p:nvSpPr>
        <p:spPr>
          <a:xfrm>
            <a:off x="2334949" y="9534365"/>
            <a:ext cx="3281028" cy="65737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81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x0414__x043e__x043a__x0443__x043c__x0435__x043d__x0442__x0438__x0020__x043f__x043e__x0020__x043a__x0440__x0435__x0434__x0438__x0442__x0443_ xmlns="50f1d6a2-adc8-4df0-b62b-037d6999be3b">
      <Url xsi:nil="true"/>
      <Description xsi:nil="true"/>
    </_x0414__x043e__x043a__x0443__x043c__x0435__x043d__x0442__x0438__x0020__x043f__x043e__x0020__x043a__x0440__x0435__x0434__x0438__x0442__x0443_>
    <SharedWithUsers xmlns="9858764e-e1e8-4b80-b7bb-3f5cd35bf0b0">
      <UserInfo>
        <DisplayName>Самчук Денис Михайлович</DisplayName>
        <AccountId>60329</AccountId>
        <AccountType/>
      </UserInfo>
      <UserInfo>
        <DisplayName>Лозян Оксана Іванівна</DisplayName>
        <AccountId>52783</AccountId>
        <AccountType/>
      </UserInfo>
      <UserInfo>
        <DisplayName>Мовсесян Тетяна Володимирівна</DisplayName>
        <AccountId>15654</AccountId>
        <AccountType/>
      </UserInfo>
      <UserInfo>
        <DisplayName>Євтушик Олександра Іванівна</DisplayName>
        <AccountId>6048</AccountId>
        <AccountType/>
      </UserInfo>
      <UserInfo>
        <DisplayName>Баран Марія Володимирівна</DisplayName>
        <AccountId>23599</AccountId>
        <AccountType/>
      </UserInfo>
      <UserInfo>
        <DisplayName>Приступа Павло Анатолійович</DisplayName>
        <AccountId>35314</AccountId>
        <AccountType/>
      </UserInfo>
      <UserInfo>
        <DisplayName>Карпінський Іван Миколайович</DisplayName>
        <AccountId>809</AccountId>
        <AccountType/>
      </UserInfo>
      <UserInfo>
        <DisplayName>Хитра Наталія Борисівна</DisplayName>
        <AccountId>64236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D6C56A16B4C6E4C83AFF99DFDC1421B" ma:contentTypeVersion="4" ma:contentTypeDescription="Створення нового документа." ma:contentTypeScope="" ma:versionID="d208e8f8e998bd69a02580e5a456f3d7">
  <xsd:schema xmlns:xsd="http://www.w3.org/2001/XMLSchema" xmlns:xs="http://www.w3.org/2001/XMLSchema" xmlns:p="http://schemas.microsoft.com/office/2006/metadata/properties" xmlns:ns1="http://schemas.microsoft.com/sharepoint/v3" xmlns:ns2="50f1d6a2-adc8-4df0-b62b-037d6999be3b" xmlns:ns3="9858764e-e1e8-4b80-b7bb-3f5cd35bf0b0" targetNamespace="http://schemas.microsoft.com/office/2006/metadata/properties" ma:root="true" ma:fieldsID="f8e34af3cb8944d3cca41e72c03e77b0" ns1:_="" ns2:_="" ns3:_="">
    <xsd:import namespace="http://schemas.microsoft.com/sharepoint/v3"/>
    <xsd:import namespace="50f1d6a2-adc8-4df0-b62b-037d6999be3b"/>
    <xsd:import namespace="9858764e-e1e8-4b80-b7bb-3f5cd35bf0b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x0414__x043e__x043a__x0443__x043c__x0435__x043d__x0442__x0438__x0020__x043f__x043e__x0020__x043a__x0440__x0435__x0434__x0438__x0442__x0443_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початку розкладу" ma:description="Планування дати початку – це стовпець сайту, створений за допомогою засобу публікації. Він використовується, щоб указати дату й час, коли ця сторінка вперше відобразиться для відвідувачів сайту." ma:internalName="PublishingStartDate">
      <xsd:simpleType>
        <xsd:restriction base="dms:Unknown"/>
      </xsd:simpleType>
    </xsd:element>
    <xsd:element name="PublishingExpirationDate" ma:index="9" nillable="true" ma:displayName="Дата початку розкладу" ma:description="Планування дати завершення – це стовпець сайту, створений за допомогою засобу публікації. Він використовується, щоб указати дату й час, коли ця сторінка більше не відображатиметься для відвідувачів сайту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1d6a2-adc8-4df0-b62b-037d6999be3b" elementFormDefault="qualified">
    <xsd:import namespace="http://schemas.microsoft.com/office/2006/documentManagement/types"/>
    <xsd:import namespace="http://schemas.microsoft.com/office/infopath/2007/PartnerControls"/>
    <xsd:element name="_x0414__x043e__x043a__x0443__x043c__x0435__x043d__x0442__x0438__x0020__x043f__x043e__x0020__x043a__x0440__x0435__x0434__x0438__x0442__x0443_" ma:index="10" nillable="true" ma:displayName="Документи по кредиту" ma:format="Hyperlink" ma:internalName="_x0414__x043e__x043a__x0443__x043c__x0435__x043d__x0442__x0438__x0020__x043f__x043e__x0020__x043a__x0440__x0435__x0434__x0438__x0442__x0443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8764e-e1e8-4b80-b7bb-3f5cd35bf0b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B965B4-9BD0-4027-BBCA-B9018553B4DB}"/>
</file>

<file path=customXml/itemProps2.xml><?xml version="1.0" encoding="utf-8"?>
<ds:datastoreItem xmlns:ds="http://schemas.openxmlformats.org/officeDocument/2006/customXml" ds:itemID="{65CA1D92-5FA0-4A7F-87DB-7D86699FF5D4}"/>
</file>

<file path=customXml/itemProps3.xml><?xml version="1.0" encoding="utf-8"?>
<ds:datastoreItem xmlns:ds="http://schemas.openxmlformats.org/officeDocument/2006/customXml" ds:itemID="{F06D3A06-EE6C-4C7E-A9FB-C61E12768C8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4330</TotalTime>
  <Words>222</Words>
  <Application>Microsoft Office PowerPoint</Application>
  <PresentationFormat>Довільний</PresentationFormat>
  <Paragraphs>67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2" baseType="lpstr">
      <vt:lpstr>Тема Office</vt:lpstr>
      <vt:lpstr>Презентація PowerPoint</vt:lpstr>
    </vt:vector>
  </TitlesOfParts>
  <Company>Vlasta Production,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Vlasta</dc:creator>
  <cp:lastModifiedBy>Осадчук Наталія Віталіївна</cp:lastModifiedBy>
  <cp:revision>153</cp:revision>
  <cp:lastPrinted>2023-08-29T08:45:47Z</cp:lastPrinted>
  <dcterms:created xsi:type="dcterms:W3CDTF">2019-04-05T14:06:04Z</dcterms:created>
  <dcterms:modified xsi:type="dcterms:W3CDTF">2025-02-26T12:38:29Z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0x010100FD6C56A16B4C6E4C83AFF99DFDC1421B</vt:lpwstr>
  </property>
</Properties>
</file>