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84" r:id="rId5"/>
  </p:sldIdLst>
  <p:sldSz cx="7559675" cy="1069181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496"/>
    <a:srgbClr val="DFED9B"/>
    <a:srgbClr val="C9C9C9"/>
    <a:srgbClr val="62A682"/>
    <a:srgbClr val="C5AF53"/>
    <a:srgbClr val="B7F5B8"/>
    <a:srgbClr val="4863B8"/>
    <a:srgbClr val="6BB1AA"/>
    <a:srgbClr val="AFBA46"/>
    <a:srgbClr val="FA5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701" autoAdjust="0"/>
    <p:restoredTop sz="94660"/>
  </p:normalViewPr>
  <p:slideViewPr>
    <p:cSldViewPr snapToGrid="0">
      <p:cViewPr varScale="1">
        <p:scale>
          <a:sx n="75" d="100"/>
          <a:sy n="75" d="100"/>
        </p:scale>
        <p:origin x="3732" y="6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4C16D-9E93-48A3-9FC9-8F22A76A182E}" type="datetimeFigureOut">
              <a:rPr lang="uk-UA" smtClean="0"/>
              <a:t>17.07.2025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76A8D-0FA6-45D6-8C98-8F1A1A2B0F4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286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1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1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9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3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0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0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2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5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81800-A6A5-49B1-A0B6-7580898244C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D936D-4988-46AA-8341-F592988B9A6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4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t="-1" b="-3822"/>
          <a:stretch/>
        </p:blipFill>
        <p:spPr>
          <a:xfrm>
            <a:off x="-11853" y="190835"/>
            <a:ext cx="7571528" cy="3930415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-13252" y="-18821"/>
            <a:ext cx="7559675" cy="818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92626" y="9894320"/>
            <a:ext cx="3281028" cy="65737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2">
                  <a:lumMod val="75000"/>
                </a:schemeClr>
              </a:solidFill>
              <a:latin typeface="Futura PT Book" panose="020B0502020204020303" pitchFamily="34" charset="-52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07538" y="4758876"/>
            <a:ext cx="3106661" cy="5386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термін кредитування – до </a:t>
            </a:r>
            <a:r>
              <a:rPr lang="uk-UA" sz="1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84 </a:t>
            </a:r>
            <a:r>
              <a:rPr lang="uk-UA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міс</a:t>
            </a:r>
          </a:p>
          <a:p>
            <a:pPr marL="171450" indent="-1714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1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спрощений </a:t>
            </a:r>
            <a:r>
              <a:rPr lang="uk-UA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перелік </a:t>
            </a:r>
            <a:r>
              <a:rPr lang="uk-UA" sz="1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документів</a:t>
            </a:r>
            <a:endParaRPr lang="uk-UA" sz="1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614347" y="4741350"/>
            <a:ext cx="433405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застава – </a:t>
            </a:r>
            <a:r>
              <a:rPr lang="uk-UA" sz="1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транспортний засіб, що купується</a:t>
            </a:r>
            <a:endParaRPr lang="uk-UA" sz="1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12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без </a:t>
            </a:r>
            <a:r>
              <a:rPr lang="uk-UA" sz="12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нотаріального оформлення застави</a:t>
            </a:r>
            <a:endParaRPr lang="uk-UA" sz="12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680" y="4009466"/>
            <a:ext cx="733285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Акційна партнерська </a:t>
            </a:r>
            <a:r>
              <a:rPr lang="uk-UA" altLang="ru-RU" sz="1700" b="1" dirty="0">
                <a:ea typeface="Tahoma" panose="020B0604030504040204" pitchFamily="34" charset="0"/>
                <a:cs typeface="Tahoma" panose="020B0604030504040204" pitchFamily="34" charset="0"/>
              </a:rPr>
              <a:t>програма фінансування </a:t>
            </a:r>
            <a:r>
              <a:rPr lang="uk-UA" altLang="ru-RU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на придбання транспортних засобів марки </a:t>
            </a:r>
            <a:r>
              <a:rPr lang="uk-UA" sz="1700" b="1" dirty="0"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700" b="1" dirty="0" err="1">
                <a:ea typeface="Tahoma" panose="020B0604030504040204" pitchFamily="34" charset="0"/>
                <a:cs typeface="Tahoma" panose="020B0604030504040204" pitchFamily="34" charset="0"/>
              </a:rPr>
              <a:t>Škoda</a:t>
            </a:r>
            <a:r>
              <a:rPr lang="uk-UA" sz="17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700" b="1" dirty="0" err="1">
                <a:ea typeface="Tahoma" panose="020B0604030504040204" pitchFamily="34" charset="0"/>
                <a:cs typeface="Tahoma" panose="020B0604030504040204" pitchFamily="34" charset="0"/>
              </a:rPr>
              <a:t>Karoq</a:t>
            </a:r>
            <a:r>
              <a:rPr lang="uk-UA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», «</a:t>
            </a:r>
            <a:r>
              <a:rPr lang="uk-UA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Š</a:t>
            </a:r>
            <a:r>
              <a:rPr lang="en-US" sz="17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koda</a:t>
            </a:r>
            <a:r>
              <a:rPr lang="en-US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Kamiq</a:t>
            </a:r>
            <a:r>
              <a:rPr lang="uk-UA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» та «Š</a:t>
            </a:r>
            <a:r>
              <a:rPr lang="en-US" sz="17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koda</a:t>
            </a:r>
            <a:r>
              <a:rPr lang="en-US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 Scala</a:t>
            </a:r>
            <a:r>
              <a:rPr lang="uk-UA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uk-UA" altLang="ru-RU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для ФОП від </a:t>
            </a:r>
            <a:r>
              <a:rPr lang="uk-UA" altLang="ru-RU" sz="1700" b="1" dirty="0">
                <a:ea typeface="Tahoma" panose="020B0604030504040204" pitchFamily="34" charset="0"/>
                <a:cs typeface="Tahoma" panose="020B0604030504040204" pitchFamily="34" charset="0"/>
              </a:rPr>
              <a:t>ОЩАДБАНКУ та </a:t>
            </a:r>
            <a:r>
              <a:rPr lang="uk-UA" altLang="ru-RU" sz="1700" b="1" dirty="0" smtClean="0">
                <a:ea typeface="Tahoma" panose="020B0604030504040204" pitchFamily="34" charset="0"/>
                <a:cs typeface="Tahoma" panose="020B0604030504040204" pitchFamily="34" charset="0"/>
              </a:rPr>
              <a:t>ЄВРОКАР</a:t>
            </a:r>
            <a:endParaRPr lang="uk-UA" altLang="ru-RU" sz="17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17"/>
          <p:cNvSpPr/>
          <p:nvPr/>
        </p:nvSpPr>
        <p:spPr>
          <a:xfrm>
            <a:off x="0" y="9651614"/>
            <a:ext cx="7559675" cy="1047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004542"/>
              </a:highligh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03937" y="9727785"/>
            <a:ext cx="3619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400"/>
              </a:spcBef>
              <a:buClr>
                <a:srgbClr val="DBE023"/>
              </a:buClr>
              <a:defRPr sz="9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uk-UA" sz="950" dirty="0" smtClean="0">
                <a:latin typeface="+mn-lt"/>
              </a:rPr>
              <a:t>ТОВ «ЄВРОКАР»</a:t>
            </a:r>
          </a:p>
          <a:p>
            <a:r>
              <a:rPr lang="ru-RU" sz="950" dirty="0" smtClean="0">
                <a:latin typeface="+mn-lt"/>
              </a:rPr>
              <a:t>0800 500-023 в </a:t>
            </a:r>
            <a:r>
              <a:rPr lang="ru-RU" sz="950" dirty="0">
                <a:latin typeface="+mn-lt"/>
              </a:rPr>
              <a:t>межах </a:t>
            </a:r>
            <a:r>
              <a:rPr lang="ru-RU" sz="950" dirty="0" err="1">
                <a:latin typeface="+mn-lt"/>
              </a:rPr>
              <a:t>України</a:t>
            </a:r>
            <a:r>
              <a:rPr lang="ru-RU" sz="950" dirty="0">
                <a:latin typeface="+mn-lt"/>
              </a:rPr>
              <a:t> </a:t>
            </a:r>
            <a:r>
              <a:rPr lang="ru-RU" sz="950" dirty="0" err="1">
                <a:latin typeface="+mn-lt"/>
              </a:rPr>
              <a:t>дзвінки</a:t>
            </a:r>
            <a:r>
              <a:rPr lang="ru-RU" sz="950" dirty="0">
                <a:latin typeface="+mn-lt"/>
              </a:rPr>
              <a:t> </a:t>
            </a:r>
            <a:r>
              <a:rPr lang="ru-RU" sz="950" dirty="0" err="1" smtClean="0">
                <a:latin typeface="+mn-lt"/>
              </a:rPr>
              <a:t>безкоштовні</a:t>
            </a:r>
            <a:endParaRPr lang="ru-RU" sz="950" dirty="0" smtClean="0">
              <a:latin typeface="+mn-lt"/>
            </a:endParaRPr>
          </a:p>
          <a:p>
            <a:r>
              <a:rPr lang="ru-RU" sz="950" dirty="0">
                <a:latin typeface="+mn-lt"/>
              </a:rPr>
              <a:t>044 490-1071 за тарифами оператора</a:t>
            </a:r>
            <a:endParaRPr lang="ru-RU" sz="950" dirty="0" smtClean="0">
              <a:latin typeface="+mn-lt"/>
            </a:endParaRPr>
          </a:p>
          <a:p>
            <a:r>
              <a:rPr lang="en-US" sz="950" dirty="0" smtClean="0">
                <a:latin typeface="+mn-lt"/>
              </a:rPr>
              <a:t>https://www.skoda-auto.ua/</a:t>
            </a:r>
            <a:endParaRPr lang="en-US" sz="95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48" y="7705462"/>
            <a:ext cx="77915" cy="1585898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0310" y="210929"/>
            <a:ext cx="2706907" cy="45421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DD6D8CA-D24F-4A5B-B722-1AB6A6A57888}"/>
              </a:ext>
            </a:extLst>
          </p:cNvPr>
          <p:cNvSpPr txBox="1"/>
          <p:nvPr/>
        </p:nvSpPr>
        <p:spPr>
          <a:xfrm>
            <a:off x="162467" y="9746992"/>
            <a:ext cx="3746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rgbClr val="DBE023"/>
              </a:buClr>
            </a:pPr>
            <a:r>
              <a:rPr lang="ru-RU" sz="95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ОЩАДБАНК</a:t>
            </a:r>
          </a:p>
          <a:p>
            <a:pPr marR="0" algn="l" rtl="0">
              <a:spcBef>
                <a:spcPts val="600"/>
              </a:spcBef>
            </a:pPr>
            <a:r>
              <a:rPr lang="ru-RU" sz="95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0800 219 800 в межах </a:t>
            </a:r>
            <a:r>
              <a:rPr lang="ru-RU" sz="95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України</a:t>
            </a:r>
            <a:r>
              <a:rPr lang="ru-RU" sz="95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5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дзвінки</a:t>
            </a:r>
            <a:r>
              <a:rPr lang="ru-RU" sz="95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5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безкоштовні</a:t>
            </a:r>
            <a:endParaRPr lang="ru-RU" sz="95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algn="l" rtl="0"/>
            <a:r>
              <a:rPr lang="ru-RU" sz="95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044 363 01 03 за тарифами оператора</a:t>
            </a:r>
          </a:p>
          <a:p>
            <a:pPr>
              <a:spcBef>
                <a:spcPts val="600"/>
              </a:spcBef>
              <a:buClr>
                <a:srgbClr val="DBE023"/>
              </a:buClr>
            </a:pPr>
            <a:r>
              <a:rPr lang="en-GB" sz="95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https://www.oschadbank.ua/ </a:t>
            </a:r>
            <a:r>
              <a:rPr lang="ru-RU" sz="95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33" name="Прямая соединительная линия 33">
            <a:extLst>
              <a:ext uri="{FF2B5EF4-FFF2-40B4-BE49-F238E27FC236}">
                <a16:creationId xmlns:a16="http://schemas.microsoft.com/office/drawing/2014/main" id="{BBAC00A1-EE31-8775-4AB2-F7C369AA4268}"/>
              </a:ext>
            </a:extLst>
          </p:cNvPr>
          <p:cNvCxnSpPr/>
          <p:nvPr/>
        </p:nvCxnSpPr>
        <p:spPr>
          <a:xfrm>
            <a:off x="3591737" y="9734344"/>
            <a:ext cx="0" cy="906120"/>
          </a:xfrm>
          <a:prstGeom prst="line">
            <a:avLst/>
          </a:prstGeom>
          <a:ln w="12700">
            <a:solidFill>
              <a:srgbClr val="DBE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B28389D-F846-8C4F-6E9F-D958F36C83CB}"/>
              </a:ext>
            </a:extLst>
          </p:cNvPr>
          <p:cNvSpPr txBox="1"/>
          <p:nvPr/>
        </p:nvSpPr>
        <p:spPr>
          <a:xfrm rot="10800000" flipV="1">
            <a:off x="162467" y="8507040"/>
            <a:ext cx="491753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* к</a:t>
            </a:r>
            <a:r>
              <a:rPr lang="uk-UA" sz="1200" b="1" i="1" dirty="0" smtClean="0"/>
              <a:t>омісія 0 </a:t>
            </a:r>
            <a:r>
              <a:rPr lang="uk-UA" sz="1200" b="1" i="1" dirty="0"/>
              <a:t>% від суми кредиту</a:t>
            </a:r>
            <a:endParaRPr lang="en-US" sz="1200" b="1" i="1" dirty="0" smtClean="0">
              <a:solidFill>
                <a:srgbClr val="11261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1050" b="1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Оформи</a:t>
            </a:r>
            <a:r>
              <a:rPr lang="uk-UA" sz="1050" b="1" dirty="0" smtClean="0">
                <a:solidFill>
                  <a:srgbClr val="11261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ти</a:t>
            </a:r>
            <a:r>
              <a:rPr lang="ru-RU" sz="1050" b="1" dirty="0" smtClean="0">
                <a:solidFill>
                  <a:srgbClr val="11261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кредит просто:</a:t>
            </a:r>
            <a:endParaRPr lang="ru-RU" sz="1050" b="1" dirty="0">
              <a:solidFill>
                <a:srgbClr val="11261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34B0686-99C8-99FE-63C7-D9F646787F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72" y="8715206"/>
            <a:ext cx="897613" cy="897613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199498" y="8891778"/>
            <a:ext cx="6582153" cy="73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1050" dirty="0" smtClean="0">
                <a:solidFill>
                  <a:srgbClr val="11261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отримайте попереднє рішення від банку впродовж 24 годин</a:t>
            </a:r>
          </a:p>
          <a:p>
            <a:pPr marL="171450" indent="-171450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1050" dirty="0" smtClean="0">
                <a:solidFill>
                  <a:srgbClr val="11261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відскануйте </a:t>
            </a:r>
            <a:r>
              <a:rPr lang="en-US" sz="1050" dirty="0">
                <a:solidFill>
                  <a:srgbClr val="11261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QR-</a:t>
            </a:r>
            <a:r>
              <a:rPr lang="uk-UA" sz="1050" dirty="0">
                <a:solidFill>
                  <a:srgbClr val="11261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код та подайте заявку на кредит онлайн</a:t>
            </a:r>
          </a:p>
          <a:p>
            <a:pPr marL="171450" indent="-171450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050" dirty="0" smtClean="0">
                <a:solidFill>
                  <a:srgbClr val="11261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050" dirty="0" smtClean="0">
                <a:solidFill>
                  <a:srgbClr val="11261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гроші </a:t>
            </a:r>
            <a:r>
              <a:rPr lang="uk-UA" sz="1050" dirty="0">
                <a:solidFill>
                  <a:srgbClr val="11261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надійдуть після підписання кредитної угоди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736308" y="5228758"/>
            <a:ext cx="5921352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b="1" dirty="0">
                <a:ea typeface="Tahoma" panose="020B0604030504040204" pitchFamily="34" charset="0"/>
                <a:cs typeface="Tahoma" panose="020B0604030504040204" pitchFamily="34" charset="0"/>
              </a:rPr>
              <a:t>Умови фінансування клієнтів по партнерській програмі</a:t>
            </a:r>
            <a:endParaRPr lang="en-US" sz="1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80" y="84039"/>
            <a:ext cx="1853744" cy="69978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12541" y="812877"/>
            <a:ext cx="2318417" cy="400110"/>
          </a:xfrm>
          <a:prstGeom prst="rect">
            <a:avLst/>
          </a:prstGeom>
          <a:solidFill>
            <a:srgbClr val="7AB4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ДЛЯ ПІДПРИЄМЦІВ</a:t>
            </a:r>
            <a:endParaRPr lang="uk-UA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21101" y="3266989"/>
            <a:ext cx="3838574" cy="523220"/>
          </a:xfrm>
          <a:prstGeom prst="rect">
            <a:avLst/>
          </a:prstGeom>
          <a:solidFill>
            <a:srgbClr val="DFED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МОЄ ПАРТНЕРСТВО</a:t>
            </a:r>
            <a:endParaRPr lang="uk-UA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11188" y="3705932"/>
            <a:ext cx="3448487" cy="369332"/>
          </a:xfrm>
          <a:prstGeom prst="rect">
            <a:avLst/>
          </a:prstGeom>
          <a:solidFill>
            <a:srgbClr val="7AB4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п</a:t>
            </a:r>
            <a:r>
              <a:rPr lang="uk-UA" b="1" dirty="0" smtClean="0"/>
              <a:t>ільгове кредитування бізнесу</a:t>
            </a:r>
            <a:endParaRPr lang="uk-UA" b="1" dirty="0"/>
          </a:p>
        </p:txBody>
      </p:sp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693258"/>
              </p:ext>
            </p:extLst>
          </p:nvPr>
        </p:nvGraphicFramePr>
        <p:xfrm>
          <a:off x="114576" y="5484942"/>
          <a:ext cx="7164816" cy="308513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15007">
                  <a:extLst>
                    <a:ext uri="{9D8B030D-6E8A-4147-A177-3AD203B41FA5}">
                      <a16:colId xmlns:a16="http://schemas.microsoft.com/office/drawing/2014/main" val="3588872073"/>
                    </a:ext>
                  </a:extLst>
                </a:gridCol>
                <a:gridCol w="813602">
                  <a:extLst>
                    <a:ext uri="{9D8B030D-6E8A-4147-A177-3AD203B41FA5}">
                      <a16:colId xmlns:a16="http://schemas.microsoft.com/office/drawing/2014/main" val="2913418967"/>
                    </a:ext>
                  </a:extLst>
                </a:gridCol>
                <a:gridCol w="755426">
                  <a:extLst>
                    <a:ext uri="{9D8B030D-6E8A-4147-A177-3AD203B41FA5}">
                      <a16:colId xmlns:a16="http://schemas.microsoft.com/office/drawing/2014/main" val="1343334953"/>
                    </a:ext>
                  </a:extLst>
                </a:gridCol>
                <a:gridCol w="992586">
                  <a:extLst>
                    <a:ext uri="{9D8B030D-6E8A-4147-A177-3AD203B41FA5}">
                      <a16:colId xmlns:a16="http://schemas.microsoft.com/office/drawing/2014/main" val="1347837701"/>
                    </a:ext>
                  </a:extLst>
                </a:gridCol>
                <a:gridCol w="912274">
                  <a:extLst>
                    <a:ext uri="{9D8B030D-6E8A-4147-A177-3AD203B41FA5}">
                      <a16:colId xmlns:a16="http://schemas.microsoft.com/office/drawing/2014/main" val="424484391"/>
                    </a:ext>
                  </a:extLst>
                </a:gridCol>
                <a:gridCol w="924543">
                  <a:extLst>
                    <a:ext uri="{9D8B030D-6E8A-4147-A177-3AD203B41FA5}">
                      <a16:colId xmlns:a16="http://schemas.microsoft.com/office/drawing/2014/main" val="2452614926"/>
                    </a:ext>
                  </a:extLst>
                </a:gridCol>
                <a:gridCol w="941320">
                  <a:extLst>
                    <a:ext uri="{9D8B030D-6E8A-4147-A177-3AD203B41FA5}">
                      <a16:colId xmlns:a16="http://schemas.microsoft.com/office/drawing/2014/main" val="2725887488"/>
                    </a:ext>
                  </a:extLst>
                </a:gridCol>
                <a:gridCol w="910058">
                  <a:extLst>
                    <a:ext uri="{9D8B030D-6E8A-4147-A177-3AD203B41FA5}">
                      <a16:colId xmlns:a16="http://schemas.microsoft.com/office/drawing/2014/main" val="3720802453"/>
                    </a:ext>
                  </a:extLst>
                </a:gridCol>
              </a:tblGrid>
              <a:tr h="298947">
                <a:tc rowSpan="2"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Строк користування кредитом, місяців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C9C9C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9705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spc="-2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Разова комісія </a:t>
                      </a:r>
                      <a:endParaRPr lang="uk-UA" sz="1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C9C9C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Розмір початкового внеску Позичальника (Покупця), у % від вартості Товару, процентна ставка за користування кредитом, % річних </a:t>
                      </a:r>
                      <a:endParaRPr lang="uk-UA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755653"/>
                  </a:ext>
                </a:extLst>
              </a:tr>
              <a:tr h="44842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20%</a:t>
                      </a:r>
                      <a:endParaRPr lang="uk-UA" sz="10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 29.9%</a:t>
                      </a:r>
                      <a:endParaRPr lang="uk-UA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30%</a:t>
                      </a:r>
                      <a:endParaRPr lang="uk-UA" sz="10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 39.9%</a:t>
                      </a:r>
                      <a:endParaRPr lang="uk-UA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40%</a:t>
                      </a:r>
                      <a:endParaRPr lang="uk-UA" sz="10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 49.9%</a:t>
                      </a:r>
                      <a:endParaRPr lang="uk-UA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50%</a:t>
                      </a:r>
                      <a:endParaRPr lang="uk-UA" sz="10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 59.9%</a:t>
                      </a:r>
                      <a:endParaRPr lang="uk-UA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60%</a:t>
                      </a:r>
                      <a:endParaRPr lang="uk-UA" sz="10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 69.9%</a:t>
                      </a:r>
                      <a:endParaRPr lang="uk-UA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70%</a:t>
                      </a:r>
                      <a:endParaRPr lang="uk-UA" sz="10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00" b="1" spc="-2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 99.9%</a:t>
                      </a:r>
                      <a:endParaRPr lang="uk-UA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>
                    <a:solidFill>
                      <a:srgbClr val="DFE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552286"/>
                  </a:ext>
                </a:extLst>
              </a:tr>
              <a:tr h="298947"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6 до 12 місяців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,5%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</a:p>
                  </a:txBody>
                  <a:tcPr marL="68580" marR="68580" marT="0" marB="0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r>
                        <a:rPr lang="uk-UA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%*</a:t>
                      </a:r>
                      <a:endParaRPr lang="uk-UA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r>
                        <a:rPr lang="uk-UA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%*</a:t>
                      </a:r>
                      <a:endParaRPr lang="uk-UA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r>
                        <a:rPr lang="uk-UA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%*</a:t>
                      </a:r>
                      <a:endParaRPr lang="uk-UA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r>
                        <a:rPr lang="uk-UA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%*</a:t>
                      </a:r>
                      <a:endParaRPr lang="uk-UA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r>
                        <a:rPr lang="uk-UA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%*</a:t>
                      </a:r>
                      <a:endParaRPr lang="uk-UA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09094"/>
                  </a:ext>
                </a:extLst>
              </a:tr>
              <a:tr h="298947"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13 до 24 місяців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  <a:endParaRPr lang="uk-UA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4,80%</a:t>
                      </a:r>
                    </a:p>
                  </a:txBody>
                  <a:tcPr marL="68580" marR="68580" marT="0" marB="0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3,30%</a:t>
                      </a: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1,35%</a:t>
                      </a: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r>
                        <a:rPr lang="uk-UA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%*</a:t>
                      </a:r>
                      <a:endParaRPr lang="uk-UA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r>
                        <a:rPr lang="uk-UA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%*</a:t>
                      </a:r>
                      <a:endParaRPr lang="uk-UA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15268"/>
                  </a:ext>
                </a:extLst>
              </a:tr>
              <a:tr h="298947"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25 до 36 місяців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  <a:endParaRPr lang="uk-UA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7,00%</a:t>
                      </a:r>
                    </a:p>
                  </a:txBody>
                  <a:tcPr marL="68580" marR="68580" marT="0" marB="0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6,00%</a:t>
                      </a: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4,15%</a:t>
                      </a: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1,99%</a:t>
                      </a: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r>
                        <a:rPr lang="uk-UA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%*</a:t>
                      </a:r>
                      <a:endParaRPr lang="uk-UA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160854"/>
                  </a:ext>
                </a:extLst>
              </a:tr>
              <a:tr h="298947"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37 до </a:t>
                      </a:r>
                      <a:r>
                        <a:rPr lang="en-US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місяців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</a:p>
                  </a:txBody>
                  <a:tcPr marL="66414" marR="66414" marT="0" marB="0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8,50%</a:t>
                      </a:r>
                    </a:p>
                  </a:txBody>
                  <a:tcPr marL="68580" marR="68580" marT="0" marB="0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7,50%</a:t>
                      </a: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5,90%</a:t>
                      </a: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3,99%</a:t>
                      </a: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0,99%</a:t>
                      </a: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r>
                        <a:rPr lang="uk-UA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%*</a:t>
                      </a:r>
                      <a:endParaRPr lang="uk-UA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076189"/>
                  </a:ext>
                </a:extLst>
              </a:tr>
              <a:tr h="334958"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49 до 60 місяців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10,10%</a:t>
                      </a:r>
                      <a:endParaRPr lang="uk-UA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9,10%</a:t>
                      </a:r>
                      <a:endParaRPr lang="uk-UA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7,90%</a:t>
                      </a:r>
                      <a:endParaRPr lang="uk-UA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6,00%</a:t>
                      </a:r>
                      <a:endParaRPr lang="uk-UA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3,30%</a:t>
                      </a:r>
                      <a:endParaRPr lang="uk-UA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uk-UA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31321"/>
                  </a:ext>
                </a:extLst>
              </a:tr>
              <a:tr h="334958"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</a:t>
                      </a:r>
                      <a:r>
                        <a:rPr lang="en-US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en-US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місяців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10,80%</a:t>
                      </a:r>
                      <a:endParaRPr lang="uk-UA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9,90%</a:t>
                      </a:r>
                      <a:endParaRPr lang="uk-UA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8,70%</a:t>
                      </a:r>
                      <a:endParaRPr lang="uk-UA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7,00%</a:t>
                      </a:r>
                      <a:endParaRPr lang="uk-UA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4,50%</a:t>
                      </a:r>
                      <a:endParaRPr lang="uk-UA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0,45%</a:t>
                      </a:r>
                      <a:endParaRPr lang="uk-UA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497101"/>
                  </a:ext>
                </a:extLst>
              </a:tr>
              <a:tr h="334958"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b="1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від 73 до 84 місяців</a:t>
                      </a:r>
                      <a:endParaRPr lang="uk-UA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14" marR="66414" marT="0" marB="0" anchor="ctr"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6414" marR="66414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11,20%</a:t>
                      </a:r>
                      <a:endParaRPr lang="uk-UA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10,40%</a:t>
                      </a:r>
                      <a:endParaRPr lang="uk-UA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9,30%</a:t>
                      </a:r>
                      <a:endParaRPr lang="uk-UA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7,70%</a:t>
                      </a:r>
                      <a:endParaRPr lang="uk-UA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5,40%</a:t>
                      </a:r>
                      <a:endParaRPr lang="uk-UA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1,65%</a:t>
                      </a:r>
                      <a:endParaRPr lang="uk-UA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E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68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x0414__x043e__x043a__x0443__x043c__x0435__x043d__x0442__x0438__x0020__x043f__x043e__x0020__x043a__x0440__x0435__x0434__x0438__x0442__x0443_ xmlns="50f1d6a2-adc8-4df0-b62b-037d6999be3b">
      <Url xsi:nil="true"/>
      <Description xsi:nil="true"/>
    </_x0414__x043e__x043a__x0443__x043c__x0435__x043d__x0442__x0438__x0020__x043f__x043e__x0020__x043a__x0440__x0435__x0434__x0438__x0442__x0443_>
    <SharedWithUsers xmlns="9858764e-e1e8-4b80-b7bb-3f5cd35bf0b0">
      <UserInfo>
        <DisplayName>Скибіцький Андрій Петрович</DisplayName>
        <AccountId>45875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D6C56A16B4C6E4C83AFF99DFDC1421B" ma:contentTypeVersion="4" ma:contentTypeDescription="Створення нового документа." ma:contentTypeScope="" ma:versionID="d208e8f8e998bd69a02580e5a456f3d7">
  <xsd:schema xmlns:xsd="http://www.w3.org/2001/XMLSchema" xmlns:xs="http://www.w3.org/2001/XMLSchema" xmlns:p="http://schemas.microsoft.com/office/2006/metadata/properties" xmlns:ns1="http://schemas.microsoft.com/sharepoint/v3" xmlns:ns2="50f1d6a2-adc8-4df0-b62b-037d6999be3b" xmlns:ns3="9858764e-e1e8-4b80-b7bb-3f5cd35bf0b0" targetNamespace="http://schemas.microsoft.com/office/2006/metadata/properties" ma:root="true" ma:fieldsID="f8e34af3cb8944d3cca41e72c03e77b0" ns1:_="" ns2:_="" ns3:_="">
    <xsd:import namespace="http://schemas.microsoft.com/sharepoint/v3"/>
    <xsd:import namespace="50f1d6a2-adc8-4df0-b62b-037d6999be3b"/>
    <xsd:import namespace="9858764e-e1e8-4b80-b7bb-3f5cd35bf0b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x0414__x043e__x043a__x0443__x043c__x0435__x043d__x0442__x0438__x0020__x043f__x043e__x0020__x043a__x0440__x0435__x0434__x0438__x0442__x0443_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початку розкладу" ma:description="Планування дати початку – це стовпець сайту, створений за допомогою засобу публікації. Він використовується, щоб указати дату й час, коли ця сторінка вперше відобразиться для відвідувачів сайту." ma:internalName="PublishingStartDate">
      <xsd:simpleType>
        <xsd:restriction base="dms:Unknown"/>
      </xsd:simpleType>
    </xsd:element>
    <xsd:element name="PublishingExpirationDate" ma:index="9" nillable="true" ma:displayName="Дата початку розкладу" ma:description="Планування дати завершення – це стовпець сайту, створений за допомогою засобу публікації. Він використовується, щоб указати дату й час, коли ця сторінка більше не відображатиметься для відвідувачів сайту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1d6a2-adc8-4df0-b62b-037d6999be3b" elementFormDefault="qualified">
    <xsd:import namespace="http://schemas.microsoft.com/office/2006/documentManagement/types"/>
    <xsd:import namespace="http://schemas.microsoft.com/office/infopath/2007/PartnerControls"/>
    <xsd:element name="_x0414__x043e__x043a__x0443__x043c__x0435__x043d__x0442__x0438__x0020__x043f__x043e__x0020__x043a__x0440__x0435__x0434__x0438__x0442__x0443_" ma:index="10" nillable="true" ma:displayName="Документи по кредиту" ma:format="Hyperlink" ma:internalName="_x0414__x043e__x043a__x0443__x043c__x0435__x043d__x0442__x0438__x0020__x043f__x043e__x0020__x043a__x0440__x0435__x0434__x0438__x0442__x0443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8764e-e1e8-4b80-b7bb-3f5cd35bf0b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B965B4-9BD0-4027-BBCA-B9018553B4DB}"/>
</file>

<file path=customXml/itemProps2.xml><?xml version="1.0" encoding="utf-8"?>
<ds:datastoreItem xmlns:ds="http://schemas.openxmlformats.org/officeDocument/2006/customXml" ds:itemID="{F06D3A06-EE6C-4C7E-A9FB-C61E12768C80}"/>
</file>

<file path=customXml/itemProps3.xml><?xml version="1.0" encoding="utf-8"?>
<ds:datastoreItem xmlns:ds="http://schemas.openxmlformats.org/officeDocument/2006/customXml" ds:itemID="{65CA1D92-5FA0-4A7F-87DB-7D86699FF5D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12048</TotalTime>
  <Words>337</Words>
  <Application>Microsoft Office PowerPoint</Application>
  <PresentationFormat>Довільний</PresentationFormat>
  <Paragraphs>93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Futura PT Book</vt:lpstr>
      <vt:lpstr>Tahoma</vt:lpstr>
      <vt:lpstr>Times New Roman</vt:lpstr>
      <vt:lpstr>Wingdings</vt:lpstr>
      <vt:lpstr>Тема Office</vt:lpstr>
      <vt:lpstr>Презентація PowerPoint</vt:lpstr>
    </vt:vector>
  </TitlesOfParts>
  <Company>Vlasta Production,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Vlasta</dc:creator>
  <cp:lastModifiedBy>Лись Марина Володимирівна</cp:lastModifiedBy>
  <cp:revision>284</cp:revision>
  <cp:lastPrinted>2024-02-02T11:35:28Z</cp:lastPrinted>
  <dcterms:created xsi:type="dcterms:W3CDTF">2019-04-05T14:06:04Z</dcterms:created>
  <dcterms:modified xsi:type="dcterms:W3CDTF">2025-07-17T12:00:41Z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0x010100FD6C56A16B4C6E4C83AFF99DFDC1421B</vt:lpwstr>
  </property>
</Properties>
</file>