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84" r:id="rId5"/>
  </p:sldIdLst>
  <p:sldSz cx="7559675" cy="1069181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D9B"/>
    <a:srgbClr val="C9C9C9"/>
    <a:srgbClr val="7AB496"/>
    <a:srgbClr val="62A682"/>
    <a:srgbClr val="C5AF53"/>
    <a:srgbClr val="B7F5B8"/>
    <a:srgbClr val="4863B8"/>
    <a:srgbClr val="6BB1AA"/>
    <a:srgbClr val="AFBA46"/>
    <a:srgbClr val="FA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18" y="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C16D-9E93-48A3-9FC9-8F22A76A182E}" type="datetimeFigureOut">
              <a:rPr lang="uk-UA" smtClean="0"/>
              <a:t>17.07.2025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6A8D-0FA6-45D6-8C98-8F1A1A2B0F4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8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t="-1" b="111"/>
          <a:stretch/>
        </p:blipFill>
        <p:spPr>
          <a:xfrm>
            <a:off x="0" y="194824"/>
            <a:ext cx="7571528" cy="378150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-18821"/>
            <a:ext cx="7559675" cy="827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92626" y="9894320"/>
            <a:ext cx="3281028" cy="6573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Futura PT Book" panose="020B0502020204020303" pitchFamily="34" charset="-52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6761" y="4794453"/>
            <a:ext cx="3106661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термін кредитування – до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84 </a:t>
            </a: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міс</a:t>
            </a:r>
          </a:p>
          <a:p>
            <a:pPr marL="171450" indent="-1714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спрощений </a:t>
            </a: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перелік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618420" y="4817615"/>
            <a:ext cx="433405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застава –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транспортний засіб, що купується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нотаріального оформлення застави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05" y="4013900"/>
            <a:ext cx="72220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Акційна партнерська </a:t>
            </a:r>
            <a:r>
              <a:rPr lang="uk-UA" altLang="ru-RU" sz="1700" b="1" dirty="0">
                <a:ea typeface="Tahoma" panose="020B0604030504040204" pitchFamily="34" charset="0"/>
                <a:cs typeface="Tahoma" panose="020B0604030504040204" pitchFamily="34" charset="0"/>
              </a:rPr>
              <a:t>програма фінансування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на придбання транспортних засобів марки 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700" b="1" dirty="0" err="1"/>
              <a:t>Škoda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aroq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koda</a:t>
            </a:r>
            <a:r>
              <a:rPr lang="en-U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Kamiq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 та «Š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koda</a:t>
            </a:r>
            <a:r>
              <a:rPr lang="en-U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Scala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юридичних осіб від </a:t>
            </a:r>
            <a:r>
              <a:rPr lang="uk-UA" altLang="ru-RU" sz="1700" b="1" dirty="0">
                <a:ea typeface="Tahoma" panose="020B0604030504040204" pitchFamily="34" charset="0"/>
                <a:cs typeface="Tahoma" panose="020B0604030504040204" pitchFamily="34" charset="0"/>
              </a:rPr>
              <a:t>ОЩАДБАНКУ та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ЄВРОКАР</a:t>
            </a:r>
            <a:endParaRPr lang="uk-UA" altLang="ru-RU" sz="17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17"/>
          <p:cNvSpPr/>
          <p:nvPr/>
        </p:nvSpPr>
        <p:spPr>
          <a:xfrm>
            <a:off x="0" y="9651614"/>
            <a:ext cx="7559675" cy="1047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4542"/>
              </a:highligh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3937" y="9727785"/>
            <a:ext cx="3619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400"/>
              </a:spcBef>
              <a:buClr>
                <a:srgbClr val="DBE023"/>
              </a:buClr>
              <a:defRPr sz="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sz="1000" dirty="0" smtClean="0">
                <a:latin typeface="+mn-lt"/>
              </a:rPr>
              <a:t>ТОВ «ЄВРОКАР»</a:t>
            </a:r>
          </a:p>
          <a:p>
            <a:r>
              <a:rPr lang="ru-RU" sz="1000" dirty="0" smtClean="0">
                <a:latin typeface="+mn-lt"/>
              </a:rPr>
              <a:t>0800 500-023 в </a:t>
            </a:r>
            <a:r>
              <a:rPr lang="ru-RU" sz="1000" dirty="0">
                <a:latin typeface="+mn-lt"/>
              </a:rPr>
              <a:t>межах </a:t>
            </a:r>
            <a:r>
              <a:rPr lang="ru-RU" sz="1000" dirty="0" err="1">
                <a:latin typeface="+mn-lt"/>
              </a:rPr>
              <a:t>України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дзвінки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 smtClean="0">
                <a:latin typeface="+mn-lt"/>
              </a:rPr>
              <a:t>безкоштовні</a:t>
            </a:r>
            <a:endParaRPr lang="ru-RU" sz="1000" dirty="0" smtClean="0">
              <a:latin typeface="+mn-lt"/>
            </a:endParaRPr>
          </a:p>
          <a:p>
            <a:r>
              <a:rPr lang="ru-RU" sz="1000" dirty="0">
                <a:latin typeface="+mn-lt"/>
              </a:rPr>
              <a:t>044 490-1071 за тарифами оператора</a:t>
            </a:r>
            <a:endParaRPr lang="ru-RU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https://www.skoda-auto.ua/</a:t>
            </a:r>
            <a:endParaRPr lang="en-US" sz="1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8" y="7705462"/>
            <a:ext cx="77915" cy="158589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95800" y="213184"/>
            <a:ext cx="2927761" cy="4659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D6D8CA-D24F-4A5B-B722-1AB6A6A57888}"/>
              </a:ext>
            </a:extLst>
          </p:cNvPr>
          <p:cNvSpPr txBox="1"/>
          <p:nvPr/>
        </p:nvSpPr>
        <p:spPr>
          <a:xfrm>
            <a:off x="162467" y="9746992"/>
            <a:ext cx="3746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DBE023"/>
              </a:buClr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ОЩАДБАНК</a:t>
            </a:r>
          </a:p>
          <a:p>
            <a:pPr marR="0" algn="l" rtl="0">
              <a:spcBef>
                <a:spcPts val="600"/>
              </a:spcBef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0800 219 800 в межах </a:t>
            </a:r>
            <a:r>
              <a:rPr lang="ru-RU" sz="1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дзвінки</a:t>
            </a: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безкоштовні</a:t>
            </a:r>
            <a:endParaRPr lang="ru-RU" sz="1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/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044 363 01 03 за тарифами оператора</a:t>
            </a:r>
          </a:p>
          <a:p>
            <a:pPr>
              <a:spcBef>
                <a:spcPts val="600"/>
              </a:spcBef>
              <a:buClr>
                <a:srgbClr val="DBE023"/>
              </a:buClr>
            </a:pPr>
            <a:r>
              <a:rPr lang="en-GB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https://www.oschadbank.ua/ </a:t>
            </a: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33" name="Прямая соединительная линия 33">
            <a:extLst>
              <a:ext uri="{FF2B5EF4-FFF2-40B4-BE49-F238E27FC236}">
                <a16:creationId xmlns:a16="http://schemas.microsoft.com/office/drawing/2014/main" id="{BBAC00A1-EE31-8775-4AB2-F7C369AA4268}"/>
              </a:ext>
            </a:extLst>
          </p:cNvPr>
          <p:cNvCxnSpPr/>
          <p:nvPr/>
        </p:nvCxnSpPr>
        <p:spPr>
          <a:xfrm>
            <a:off x="3591737" y="9734344"/>
            <a:ext cx="0" cy="906120"/>
          </a:xfrm>
          <a:prstGeom prst="line">
            <a:avLst/>
          </a:prstGeom>
          <a:ln w="12700">
            <a:solidFill>
              <a:srgbClr val="DB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B28389D-F846-8C4F-6E9F-D958F36C83CB}"/>
              </a:ext>
            </a:extLst>
          </p:cNvPr>
          <p:cNvSpPr txBox="1"/>
          <p:nvPr/>
        </p:nvSpPr>
        <p:spPr>
          <a:xfrm rot="10800000" flipV="1">
            <a:off x="212346" y="8657863"/>
            <a:ext cx="493895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rgbClr val="1126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000" b="1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Оформити</a:t>
            </a:r>
            <a:r>
              <a:rPr lang="ru-RU" sz="1000" b="1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кредит просто: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4B0686-99C8-99FE-63C7-D9F646787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2" y="8715206"/>
            <a:ext cx="897613" cy="897613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212346" y="8981188"/>
            <a:ext cx="6582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00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відскануйте </a:t>
            </a:r>
            <a:r>
              <a:rPr lang="en-US" sz="100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uk-UA" sz="100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код та подайте заявку на кредит онлайн</a:t>
            </a:r>
          </a:p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00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отримайте попереднє рішення від банку впродовж 24 годин</a:t>
            </a:r>
          </a:p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00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гроші </a:t>
            </a:r>
            <a:r>
              <a:rPr lang="uk-UA" sz="100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надійдуть після підписання кредитної угоди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736307" y="5266814"/>
            <a:ext cx="59213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ea typeface="Tahoma" panose="020B0604030504040204" pitchFamily="34" charset="0"/>
                <a:cs typeface="Tahoma" panose="020B0604030504040204" pitchFamily="34" charset="0"/>
              </a:rPr>
              <a:t>Умови фінансування клієнтів по партнерській програмі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3" y="86128"/>
            <a:ext cx="1948155" cy="7158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003" y="8625325"/>
            <a:ext cx="334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*комісія 0% від суми кредиту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3225" y="802004"/>
            <a:ext cx="2251419" cy="400110"/>
          </a:xfrm>
          <a:prstGeom prst="rect">
            <a:avLst/>
          </a:prstGeom>
          <a:solidFill>
            <a:srgbClr val="DFED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ДЛЯ КОМПАНІЙ</a:t>
            </a:r>
            <a:endParaRPr lang="uk-U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2954" y="3240935"/>
            <a:ext cx="3838574" cy="523220"/>
          </a:xfrm>
          <a:prstGeom prst="rect">
            <a:avLst/>
          </a:prstGeom>
          <a:solidFill>
            <a:srgbClr val="7AB4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МОЄ ПАРТНЕРСТВО</a:t>
            </a:r>
            <a:endParaRPr lang="uk-UA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38653" y="3702342"/>
            <a:ext cx="3446100" cy="369332"/>
          </a:xfrm>
          <a:prstGeom prst="rect">
            <a:avLst/>
          </a:prstGeom>
          <a:solidFill>
            <a:srgbClr val="DFED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</a:t>
            </a:r>
            <a:r>
              <a:rPr lang="uk-UA" b="1" dirty="0" smtClean="0"/>
              <a:t>ільгове кредитування бізнесу</a:t>
            </a:r>
            <a:endParaRPr lang="uk-UA" b="1" dirty="0"/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61770"/>
              </p:ext>
            </p:extLst>
          </p:nvPr>
        </p:nvGraphicFramePr>
        <p:xfrm>
          <a:off x="105182" y="5588524"/>
          <a:ext cx="7183603" cy="30403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33794">
                  <a:extLst>
                    <a:ext uri="{9D8B030D-6E8A-4147-A177-3AD203B41FA5}">
                      <a16:colId xmlns:a16="http://schemas.microsoft.com/office/drawing/2014/main" val="3588872073"/>
                    </a:ext>
                  </a:extLst>
                </a:gridCol>
                <a:gridCol w="813602">
                  <a:extLst>
                    <a:ext uri="{9D8B030D-6E8A-4147-A177-3AD203B41FA5}">
                      <a16:colId xmlns:a16="http://schemas.microsoft.com/office/drawing/2014/main" val="2913418967"/>
                    </a:ext>
                  </a:extLst>
                </a:gridCol>
                <a:gridCol w="755426">
                  <a:extLst>
                    <a:ext uri="{9D8B030D-6E8A-4147-A177-3AD203B41FA5}">
                      <a16:colId xmlns:a16="http://schemas.microsoft.com/office/drawing/2014/main" val="1343334953"/>
                    </a:ext>
                  </a:extLst>
                </a:gridCol>
                <a:gridCol w="992586">
                  <a:extLst>
                    <a:ext uri="{9D8B030D-6E8A-4147-A177-3AD203B41FA5}">
                      <a16:colId xmlns:a16="http://schemas.microsoft.com/office/drawing/2014/main" val="1347837701"/>
                    </a:ext>
                  </a:extLst>
                </a:gridCol>
                <a:gridCol w="912274">
                  <a:extLst>
                    <a:ext uri="{9D8B030D-6E8A-4147-A177-3AD203B41FA5}">
                      <a16:colId xmlns:a16="http://schemas.microsoft.com/office/drawing/2014/main" val="424484391"/>
                    </a:ext>
                  </a:extLst>
                </a:gridCol>
                <a:gridCol w="924543">
                  <a:extLst>
                    <a:ext uri="{9D8B030D-6E8A-4147-A177-3AD203B41FA5}">
                      <a16:colId xmlns:a16="http://schemas.microsoft.com/office/drawing/2014/main" val="2452614926"/>
                    </a:ext>
                  </a:extLst>
                </a:gridCol>
                <a:gridCol w="941320">
                  <a:extLst>
                    <a:ext uri="{9D8B030D-6E8A-4147-A177-3AD203B41FA5}">
                      <a16:colId xmlns:a16="http://schemas.microsoft.com/office/drawing/2014/main" val="2725887488"/>
                    </a:ext>
                  </a:extLst>
                </a:gridCol>
                <a:gridCol w="910058">
                  <a:extLst>
                    <a:ext uri="{9D8B030D-6E8A-4147-A177-3AD203B41FA5}">
                      <a16:colId xmlns:a16="http://schemas.microsoft.com/office/drawing/2014/main" val="3720802453"/>
                    </a:ext>
                  </a:extLst>
                </a:gridCol>
              </a:tblGrid>
              <a:tr h="172720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Строк користування кредитом,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9705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Разова комісія </a:t>
                      </a:r>
                      <a:endParaRPr lang="uk-UA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Розмір початкового внеску Позичальника (Покупця), у % від вартості Товару, процентна ставка за користування кредитом, % річних </a:t>
                      </a:r>
                      <a:endParaRPr lang="uk-UA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55653"/>
                  </a:ext>
                </a:extLst>
              </a:tr>
              <a:tr h="4537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20%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29.9%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30%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39.9%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40%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49.9%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50%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59.9%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60%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69.9%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70%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99.9%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552286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6 до 12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09094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13 до 24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4,80%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1,35%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5268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25 до 36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7,00%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1,99%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60854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37 до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8,50%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7,50%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5,90%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3,99%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0,99%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0,01%*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76189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49 до 60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9,50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8,65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7,20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5,40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2,80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31321"/>
                  </a:ext>
                </a:extLst>
              </a:tr>
              <a:tr h="30252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10,30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9,30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8,20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6,50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97101"/>
                  </a:ext>
                </a:extLst>
              </a:tr>
              <a:tr h="181465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73 до 84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10,80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9,90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8,85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7,30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5,00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1,15</a:t>
                      </a:r>
                      <a:r>
                        <a:rPr lang="uk-UA" sz="1200" b="1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1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x0414__x043e__x043a__x0443__x043c__x0435__x043d__x0442__x0438__x0020__x043f__x043e__x0020__x043a__x0440__x0435__x0434__x0438__x0442__x0443_ xmlns="50f1d6a2-adc8-4df0-b62b-037d6999be3b">
      <Url xsi:nil="true"/>
      <Description xsi:nil="true"/>
    </_x0414__x043e__x043a__x0443__x043c__x0435__x043d__x0442__x0438__x0020__x043f__x043e__x0020__x043a__x0440__x0435__x0434__x0438__x0442__x0443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6C56A16B4C6E4C83AFF99DFDC1421B" ma:contentTypeVersion="4" ma:contentTypeDescription="Створення нового документа." ma:contentTypeScope="" ma:versionID="d208e8f8e998bd69a02580e5a456f3d7">
  <xsd:schema xmlns:xsd="http://www.w3.org/2001/XMLSchema" xmlns:xs="http://www.w3.org/2001/XMLSchema" xmlns:p="http://schemas.microsoft.com/office/2006/metadata/properties" xmlns:ns1="http://schemas.microsoft.com/sharepoint/v3" xmlns:ns2="50f1d6a2-adc8-4df0-b62b-037d6999be3b" xmlns:ns3="9858764e-e1e8-4b80-b7bb-3f5cd35bf0b0" targetNamespace="http://schemas.microsoft.com/office/2006/metadata/properties" ma:root="true" ma:fieldsID="f8e34af3cb8944d3cca41e72c03e77b0" ns1:_="" ns2:_="" ns3:_="">
    <xsd:import namespace="http://schemas.microsoft.com/sharepoint/v3"/>
    <xsd:import namespace="50f1d6a2-adc8-4df0-b62b-037d6999be3b"/>
    <xsd:import namespace="9858764e-e1e8-4b80-b7bb-3f5cd35bf0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14__x043e__x043a__x0443__x043c__x0435__x043d__x0442__x0438__x0020__x043f__x043e__x0020__x043a__x0440__x0435__x0434__x0438__x0442__x0443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початку розкладу" ma:description="Планування дати початку – це стовпець сайту, створений за допомогою засобу публікації. Він використовується, щоб указати дату й час, коли ця сторінка вперше відобразиться для відвідувачів сайту." ma:internalName="PublishingStartDate">
      <xsd:simpleType>
        <xsd:restriction base="dms:Unknown"/>
      </xsd:simpleType>
    </xsd:element>
    <xsd:element name="PublishingExpirationDate" ma:index="9" nillable="true" ma:displayName="Дата початку розкладу" ma:description="Планування дати завершення – це стовпець сайту, створений за допомогою засобу публікації. Він використовується, щоб указати дату й час, коли ця сторінка більше не відображатиметься для відвідувачів сайту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d6a2-adc8-4df0-b62b-037d6999be3b" elementFormDefault="qualified">
    <xsd:import namespace="http://schemas.microsoft.com/office/2006/documentManagement/types"/>
    <xsd:import namespace="http://schemas.microsoft.com/office/infopath/2007/PartnerControls"/>
    <xsd:element name="_x0414__x043e__x043a__x0443__x043c__x0435__x043d__x0442__x0438__x0020__x043f__x043e__x0020__x043a__x0440__x0435__x0434__x0438__x0442__x0443_" ma:index="10" nillable="true" ma:displayName="Документи по кредиту" ma:format="Hyperlink" ma:internalName="_x0414__x043e__x043a__x0443__x043c__x0435__x043d__x0442__x0438__x0020__x043f__x043e__x0020__x043a__x0440__x0435__x0434__x0438__x0442__x044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764e-e1e8-4b80-b7bb-3f5cd35bf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965B4-9BD0-4027-BBCA-B9018553B4DB}">
  <ds:schemaRefs>
    <ds:schemaRef ds:uri="50f1d6a2-adc8-4df0-b62b-037d6999be3b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9858764e-e1e8-4b80-b7bb-3f5cd35bf0b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CA1D92-5FA0-4A7F-87DB-7D86699FF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f1d6a2-adc8-4df0-b62b-037d6999be3b"/>
    <ds:schemaRef ds:uri="9858764e-e1e8-4b80-b7bb-3f5cd35bf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6D3A06-EE6C-4C7E-A9FB-C61E12768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11966</TotalTime>
  <Words>339</Words>
  <Application>Microsoft Office PowerPoint</Application>
  <PresentationFormat>Довільний</PresentationFormat>
  <Paragraphs>94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PT Book</vt:lpstr>
      <vt:lpstr>Tahoma</vt:lpstr>
      <vt:lpstr>Times New Roman</vt:lpstr>
      <vt:lpstr>Wingdings</vt:lpstr>
      <vt:lpstr>Тема Office</vt:lpstr>
      <vt:lpstr>Презентація PowerPoint</vt:lpstr>
    </vt:vector>
  </TitlesOfParts>
  <Company>Vlasta Production,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Vlasta</dc:creator>
  <cp:lastModifiedBy>Лись Марина Володимирівна</cp:lastModifiedBy>
  <cp:revision>277</cp:revision>
  <cp:lastPrinted>2024-02-02T11:35:28Z</cp:lastPrinted>
  <dcterms:created xsi:type="dcterms:W3CDTF">2019-04-05T14:06:04Z</dcterms:created>
  <dcterms:modified xsi:type="dcterms:W3CDTF">2025-07-17T12:05:16Z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0x010100FD6C56A16B4C6E4C83AFF99DFDC1421B</vt:lpwstr>
  </property>
</Properties>
</file>